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3"/>
    <p:restoredTop sz="94625"/>
  </p:normalViewPr>
  <p:slideViewPr>
    <p:cSldViewPr snapToGrid="0">
      <p:cViewPr varScale="1">
        <p:scale>
          <a:sx n="220" d="100"/>
          <a:sy n="220" d="100"/>
        </p:scale>
        <p:origin x="200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866180" y="2169914"/>
            <a:ext cx="7420500" cy="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" name="Shape 11"/>
          <p:cNvCxnSpPr/>
          <p:nvPr/>
        </p:nvCxnSpPr>
        <p:spPr>
          <a:xfrm>
            <a:off x="861716" y="3354493"/>
            <a:ext cx="74283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" name="Shape 12" descr="TW_Logo_noTag_black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7443" y="401836"/>
            <a:ext cx="2009100" cy="3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67891" y="2330648"/>
            <a:ext cx="86082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ctr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4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413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826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7239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9652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839517" y="3576340"/>
            <a:ext cx="54651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5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5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■"/>
              <a:defRPr sz="15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●"/>
              <a:defRPr sz="15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-"/>
              <a:defRPr sz="15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2672387" y="1409672"/>
            <a:ext cx="3807900" cy="3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8200" tIns="48200" rIns="48200" bIns="48200" anchor="ctr" anchorCtr="0"/>
          <a:lstStyle>
            <a:lvl1pPr marL="457200" marR="0" lvl="0" indent="-228600" algn="ctr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300" b="1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3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erriweather Sans"/>
              <a:buChar char="■"/>
              <a:defRPr sz="13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erriweather Sans"/>
              <a:buChar char="●"/>
              <a:defRPr sz="13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erriweather Sans"/>
              <a:buChar char="-"/>
              <a:defRPr sz="13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hape 59"/>
          <p:cNvCxnSpPr/>
          <p:nvPr/>
        </p:nvCxnSpPr>
        <p:spPr>
          <a:xfrm>
            <a:off x="1839517" y="1687711"/>
            <a:ext cx="5472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60" name="Shape 60" descr="TW_Logo_NoTag_wh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5393" y="4460379"/>
            <a:ext cx="2893200" cy="3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67891" y="602754"/>
            <a:ext cx="86082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ctr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4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413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826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7239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9652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839517" y="1732078"/>
            <a:ext cx="5465100" cy="1599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dist="25400" dir="5400000" algn="tl" rotWithShape="0">
              <a:schemeClr val="lt1"/>
            </a:outerShdw>
          </a:effectLst>
        </p:spPr>
        <p:txBody>
          <a:bodyPr spcFirstLastPara="1" wrap="square" lIns="48200" tIns="48200" rIns="48200" bIns="482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sz="15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sz="15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 Sans"/>
              <a:buNone/>
              <a:defRPr sz="15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None/>
              <a:defRPr sz="15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Merriweather Sans"/>
              <a:buNone/>
              <a:defRPr sz="15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48200" tIns="48200" rIns="48200" bIns="482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48200" tIns="48200" rIns="48200" bIns="48200" anchor="t" anchorCtr="0"/>
          <a:lstStyle>
            <a:lvl1pPr lvl="0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8200" tIns="24100" rIns="48200" bIns="241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Form">
  <p:cSld name="Long For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85750" y="241102"/>
            <a:ext cx="2214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413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826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7239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9652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69978" y="200918"/>
            <a:ext cx="6206100" cy="4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■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erriweather Sans"/>
              <a:buChar char="●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erriweather Sans"/>
              <a:buChar char="-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87476" y="4882307"/>
            <a:ext cx="1887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 rot="10800000" flipH="1">
            <a:off x="276820" y="628643"/>
            <a:ext cx="8599200" cy="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413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826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7239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9652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2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65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 Sans"/>
              <a:buChar char="■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●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87476" y="4882307"/>
            <a:ext cx="1887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464470" y="1553959"/>
            <a:ext cx="6215100" cy="20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808184"/>
              </a:buClr>
              <a:buSzPts val="700"/>
              <a:buFont typeface="Open Sans"/>
              <a:buNone/>
              <a:defRPr sz="25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808184"/>
              </a:buClr>
              <a:buSzPts val="700"/>
              <a:buFont typeface="Open Sans"/>
              <a:buNone/>
              <a:defRPr sz="19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 Sans"/>
              <a:buNone/>
              <a:defRPr sz="17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None/>
              <a:defRPr sz="15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erriweather Sans"/>
              <a:buNone/>
              <a:defRPr sz="13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87476" y="4882307"/>
            <a:ext cx="1887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">
  <p:cSld name="1_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 rot="10800000" flipH="1">
            <a:off x="276820" y="628643"/>
            <a:ext cx="8599200" cy="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413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826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7239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9652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83456" y="750094"/>
            <a:ext cx="4181400" cy="4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7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65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 Sans"/>
              <a:buChar char="■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●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9499" y="750094"/>
            <a:ext cx="4181400" cy="4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7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65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 Sans"/>
              <a:buChar char="■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●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87476" y="4882307"/>
            <a:ext cx="1887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cklist">
  <p:cSld name="Checklis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 rot="10800000" flipH="1">
            <a:off x="276820" y="628643"/>
            <a:ext cx="8599200" cy="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413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826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7239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9652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/>
          <a:lstStyle>
            <a:lvl1pPr marL="457200" marR="0" lvl="0" indent="-3492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oto Sans Symbols"/>
              <a:buChar char="◻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oto Sans Symbols"/>
              <a:buChar char="◻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oto Sans Symbols"/>
              <a:buChar char="◻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oto Sans Symbols"/>
              <a:buChar char="◻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oto Sans Symbols"/>
              <a:buChar char="◻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87476" y="4882307"/>
            <a:ext cx="1887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lt">
  <p:cSld name="Title Al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375047" y="4084496"/>
            <a:ext cx="8393700" cy="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41" name="Shape 41" descr="TW_Logo_noTag_black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279" y="401836"/>
            <a:ext cx="2839800" cy="3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79512" y="1007938"/>
            <a:ext cx="8385000" cy="29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b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Open Sans"/>
              <a:buNone/>
              <a:defRPr sz="5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413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826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7239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9652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75047" y="4239369"/>
            <a:ext cx="83937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5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5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■"/>
              <a:defRPr sz="15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●"/>
              <a:defRPr sz="15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-"/>
              <a:defRPr sz="15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87476" y="4882307"/>
            <a:ext cx="1887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lt - Reversed">
  <p:cSld name="Title Alt - Reversed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hape 46"/>
          <p:cNvCxnSpPr/>
          <p:nvPr/>
        </p:nvCxnSpPr>
        <p:spPr>
          <a:xfrm>
            <a:off x="375047" y="4084496"/>
            <a:ext cx="8393700" cy="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47" name="Shape 47" descr="TW_Logo_NoTag_wh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906" y="401836"/>
            <a:ext cx="2893200" cy="3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79512" y="1007938"/>
            <a:ext cx="8385000" cy="29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b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None/>
              <a:defRPr sz="51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413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826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7239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9652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75047" y="4239369"/>
            <a:ext cx="83937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5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5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■"/>
              <a:defRPr sz="15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●"/>
              <a:defRPr sz="15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sz="15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87476" y="4882307"/>
            <a:ext cx="1887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>
  <p:cSld name="Blank with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1418706" y="829624"/>
            <a:ext cx="6314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3" name="Shape 53"/>
          <p:cNvCxnSpPr/>
          <p:nvPr/>
        </p:nvCxnSpPr>
        <p:spPr>
          <a:xfrm>
            <a:off x="1418706" y="193384"/>
            <a:ext cx="6314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39329" y="354955"/>
            <a:ext cx="8465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ctr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413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826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7239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9652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87476" y="4882307"/>
            <a:ext cx="1887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413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826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7239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9652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2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700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65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 Sans"/>
              <a:buChar char="■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●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erriweather Sans"/>
              <a:buChar char="-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87476" y="4882307"/>
            <a:ext cx="1887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1" u="none" strike="noStrike" cap="none">
                <a:solidFill>
                  <a:srgbClr val="80818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windows/desktop/aa364268(v=vs.85)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sdn.microsoft.com/en-us/library/windows/desktop/aa364248(v=vs.85)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riorit.com/dev-blog/449-http-traffic-modification" TargetMode="External"/><Relationship Id="rId3" Type="http://schemas.openxmlformats.org/officeDocument/2006/relationships/hyperlink" Target="https://github.com/JaredWright/WFPStarterKit" TargetMode="External"/><Relationship Id="rId7" Type="http://schemas.openxmlformats.org/officeDocument/2006/relationships/hyperlink" Target="http://blog.nektra.com/main/2016/01/12/benchmarking-windows-packet-capture-method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isciurus/windbgshark" TargetMode="External"/><Relationship Id="rId5" Type="http://schemas.openxmlformats.org/officeDocument/2006/relationships/hyperlink" Target="https://github.com/Microsoft/Windows-driver-samples/tree/master/network/trans/inspect" TargetMode="External"/><Relationship Id="rId4" Type="http://schemas.openxmlformats.org/officeDocument/2006/relationships/hyperlink" Target="https://github.com/Microsoft/Windows-driver-samples/tree/master/network/trans/msnmnt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library/windows/hardware/ff56880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sdn.microsoft.com/library/windows/hardware/ff550025" TargetMode="External"/><Relationship Id="rId4" Type="http://schemas.openxmlformats.org/officeDocument/2006/relationships/hyperlink" Target="https://msdn.microsoft.com/library/windows/hardware/ff5448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67891" y="602754"/>
            <a:ext cx="8608200" cy="10047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/>
              <a:t>Realtime Transparent Traffic Monitoring </a:t>
            </a:r>
            <a:r>
              <a:rPr lang="en" sz="2500"/>
              <a:t>using</a:t>
            </a:r>
            <a:r>
              <a:rPr lang="en" sz="3000"/>
              <a:t> </a:t>
            </a:r>
            <a:r>
              <a:rPr lang="en" sz="3200" b="1">
                <a:solidFill>
                  <a:srgbClr val="FCE5CD"/>
                </a:solidFill>
              </a:rPr>
              <a:t>Windows Filtering Platform</a:t>
            </a:r>
            <a:endParaRPr sz="3200" b="1">
              <a:solidFill>
                <a:srgbClr val="FCE5CD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839525" y="2205675"/>
            <a:ext cx="5465100" cy="11259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/>
              <a:t>用 WFP 进行实时透明的流量监控</a:t>
            </a:r>
            <a:endParaRPr i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过滤器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4292E"/>
                </a:solidFill>
                <a:highlight>
                  <a:srgbClr val="FFFFFF"/>
                </a:highlight>
              </a:rPr>
              <a:t>过滤器是一种数据结构，它定义了一系列的规则(rules)和当规则满足时的动作(action)。过滤器被注册到过滤引擎里面。一旦注册，过滤器就要对匹配的流量进行处理了。</a:t>
            </a:r>
            <a:endParaRPr sz="15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marL="457200" lvl="0" indent="-32385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4292E"/>
              </a:buClr>
              <a:buSzPts val="1500"/>
              <a:buChar char="◻"/>
            </a:pPr>
            <a:r>
              <a:rPr lang="en" sz="1500">
                <a:solidFill>
                  <a:srgbClr val="24292E"/>
                </a:solidFill>
                <a:highlight>
                  <a:srgbClr val="FFFFFF"/>
                </a:highlight>
              </a:rPr>
              <a:t>Filter condition (</a:t>
            </a:r>
            <a:r>
              <a:rPr lang="en" sz="1200" u="sng">
                <a:solidFill>
                  <a:srgbClr val="0366D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  <a:hlinkClick r:id="rId3"/>
              </a:rPr>
              <a:t>FWPM_FILTER_CONDITION0</a:t>
            </a:r>
            <a:r>
              <a:rPr lang="en" sz="1500">
                <a:solidFill>
                  <a:srgbClr val="24292E"/>
                </a:solidFill>
                <a:highlight>
                  <a:srgbClr val="FFFFFF"/>
                </a:highlight>
              </a:rPr>
              <a:t>)</a:t>
            </a:r>
            <a:endParaRPr sz="15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marL="457200" lvl="0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500"/>
              <a:buChar char="◻"/>
            </a:pPr>
            <a:r>
              <a:rPr lang="en" sz="1500">
                <a:solidFill>
                  <a:srgbClr val="24292E"/>
                </a:solidFill>
                <a:highlight>
                  <a:srgbClr val="FFFFFF"/>
                </a:highlight>
              </a:rPr>
              <a:t>Filter action (</a:t>
            </a:r>
            <a:r>
              <a:rPr lang="en" sz="1200" u="sng">
                <a:solidFill>
                  <a:srgbClr val="0366D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  <a:hlinkClick r:id="rId4"/>
              </a:rPr>
              <a:t>FWPM_ACTION0</a:t>
            </a:r>
            <a:r>
              <a:rPr lang="en" sz="1500">
                <a:solidFill>
                  <a:srgbClr val="24292E"/>
                </a:solidFill>
                <a:highlight>
                  <a:srgbClr val="FFFFFF"/>
                </a:highlight>
              </a:rPr>
              <a:t>)</a:t>
            </a:r>
            <a:endParaRPr sz="1500">
              <a:solidFill>
                <a:srgbClr val="24292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注册 Callout 和 过滤器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4292E"/>
              </a:buClr>
              <a:buSzPts val="1400"/>
              <a:buFont typeface="Open Sans"/>
              <a:buAutoNum type="arabicPeriod"/>
            </a:pPr>
            <a:r>
              <a:rPr lang="en" sz="1500">
                <a:solidFill>
                  <a:srgbClr val="24292E"/>
                </a:solidFill>
                <a:highlight>
                  <a:srgbClr val="FFFFFF"/>
                </a:highlight>
              </a:rPr>
              <a:t>Create a WFP session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FwpmEngineOpen</a:t>
            </a:r>
            <a:endParaRPr sz="14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1400"/>
              <a:buFont typeface="Open Sans"/>
              <a:buAutoNum type="arabicPeriod"/>
            </a:pPr>
            <a:r>
              <a:rPr lang="en" sz="1500">
                <a:solidFill>
                  <a:srgbClr val="4F4F4F"/>
                </a:solidFill>
                <a:highlight>
                  <a:srgbClr val="FFFFFF"/>
                </a:highlight>
              </a:rPr>
              <a:t>Start the registering transaction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FwpmTransactionBegin</a:t>
            </a:r>
            <a:endParaRPr sz="14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1400"/>
              <a:buFont typeface="Open Sans"/>
              <a:buAutoNum type="arabicPeriod"/>
            </a:pPr>
            <a:r>
              <a:rPr lang="en" sz="1500">
                <a:solidFill>
                  <a:srgbClr val="4F4F4F"/>
                </a:solidFill>
                <a:highlight>
                  <a:srgbClr val="FFFFFF"/>
                </a:highlight>
              </a:rPr>
              <a:t>Register the callout</a:t>
            </a:r>
            <a:r>
              <a:rPr lang="en" sz="1400">
                <a:solidFill>
                  <a:srgbClr val="4F4F4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FwpsCalloutRegister</a:t>
            </a:r>
            <a:endParaRPr sz="14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1400"/>
              <a:buFont typeface="Open Sans"/>
              <a:buAutoNum type="arabicPeriod"/>
            </a:pPr>
            <a:r>
              <a:rPr lang="en" sz="1500">
                <a:solidFill>
                  <a:srgbClr val="4F4F4F"/>
                </a:solidFill>
                <a:highlight>
                  <a:srgbClr val="FFFFFF"/>
                </a:highlight>
              </a:rPr>
              <a:t>Add the callout to the engine</a:t>
            </a:r>
            <a:r>
              <a:rPr lang="en" sz="1200">
                <a:solidFill>
                  <a:srgbClr val="4F4F4F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FwpmCalloutAdd</a:t>
            </a:r>
            <a:endParaRPr sz="14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1400"/>
              <a:buFont typeface="Open Sans"/>
              <a:buAutoNum type="arabicPeriod"/>
            </a:pPr>
            <a:r>
              <a:rPr lang="en" sz="1500">
                <a:solidFill>
                  <a:srgbClr val="4F4F4F"/>
                </a:solidFill>
                <a:highlight>
                  <a:srgbClr val="FFFFFF"/>
                </a:highlight>
              </a:rPr>
              <a:t>Add the filter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FwpmFilterAdd</a:t>
            </a:r>
            <a:endParaRPr sz="14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1400"/>
              <a:buFont typeface="Open Sans"/>
              <a:buAutoNum type="arabicPeriod"/>
            </a:pPr>
            <a:r>
              <a:rPr lang="en" sz="1500">
                <a:solidFill>
                  <a:srgbClr val="4F4F4F"/>
                </a:solidFill>
                <a:highlight>
                  <a:srgbClr val="FFFFFF"/>
                </a:highlight>
              </a:rPr>
              <a:t>Add the sublayer</a:t>
            </a:r>
            <a:r>
              <a:rPr lang="en" sz="1200">
                <a:solidFill>
                  <a:srgbClr val="4F4F4F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FwpmSubLayerAdd</a:t>
            </a:r>
            <a:endParaRPr sz="14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1400"/>
              <a:buFont typeface="Open Sans"/>
              <a:buAutoNum type="arabicPeriod"/>
            </a:pPr>
            <a:r>
              <a:rPr lang="en" sz="1500">
                <a:solidFill>
                  <a:srgbClr val="4F4F4F"/>
                </a:solidFill>
                <a:highlight>
                  <a:srgbClr val="FFFFFF"/>
                </a:highlight>
              </a:rPr>
              <a:t>Finish the registering</a:t>
            </a:r>
            <a:r>
              <a:rPr lang="en" sz="1200">
                <a:solidFill>
                  <a:srgbClr val="4F4F4F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 by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FwpmTransactionCommit</a:t>
            </a:r>
            <a:r>
              <a:rPr lang="en" sz="1400">
                <a:solidFill>
                  <a:srgbClr val="4F4F4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&amp;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FwpmEngineClose</a:t>
            </a:r>
            <a:endParaRPr sz="14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Callout 函数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Classify function: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FWPS_CALLOUT_CLASSIFY_FN FwpsCalloutClassifyFn;</a:t>
            </a:r>
            <a:b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void FwpsCalloutClassifyFn(</a:t>
            </a:r>
            <a:b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 const FWPS_INCOMING_VALUES *inFixedValues, 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// address, port</a:t>
            </a:r>
            <a: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 const FWPS_INCOMING_METADATA_VALUES *inMetaValues, 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// meta data e.g. pid</a:t>
            </a:r>
            <a:b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 void *layerData, 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// layer data, e.g. NET_BUFFER_LIST, PACKET_DATA</a:t>
            </a:r>
            <a:b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 const FWPS_FILTER0 *filter,</a:t>
            </a:r>
            <a:b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 UINT64 flowContext, 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// context from other layer</a:t>
            </a:r>
            <a:b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 FWPS_CLASSIFY_OUT *classifyOut 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// out decision</a:t>
            </a:r>
            <a:b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0000FF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{...}</a:t>
            </a:r>
            <a:endParaRPr sz="120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WFP 中 TCP 握手的生命周期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TCP -- Client: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bind: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FWPM_LAYER_ALE_BIND_REDIRECT_V4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bind: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FWPM_LAYER_ALE_RESOURCE_ASSIGNMENT_V4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connect: </a:t>
            </a:r>
            <a:r>
              <a:rPr lang="en" sz="1100" b="1" i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FWPM_LAYER_ALE_CONNECT_REDIRECT_V4</a:t>
            </a:r>
            <a:endParaRPr sz="1100" b="1" i="1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connect: </a:t>
            </a:r>
            <a:r>
              <a:rPr lang="en" sz="1100" b="1" i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FWPM_LAYER_ALE_AUTH_CONNECT_V4</a:t>
            </a:r>
            <a:endParaRPr sz="1100" b="1" i="1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Send SYN ==&gt;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SYN: </a:t>
            </a:r>
            <a:r>
              <a:rPr lang="en" sz="1100" b="1" i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FWPM_LAYER_OUTBOUND_TRANSPORT_V4</a:t>
            </a:r>
            <a:endParaRPr sz="1100" b="1" i="1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SYN: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FWPM_LAYER_OUTBOUND_IPPACKET_V4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Recv SYN-ACK &lt;==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SYN-ACK: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FWPM_LAYER_INBOUND_IPPACKET_V4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SYN-ACK: </a:t>
            </a:r>
            <a:r>
              <a:rPr lang="en" sz="1100" b="1" i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FWPM_LAYER_INBOUND_TRANSPORT_V4</a:t>
            </a:r>
            <a:endParaRPr sz="1100" b="1" i="1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FWPM_LAYER_ALE_FLOW_ESTABLISHED_V4</a:t>
            </a:r>
            <a:endParaRPr sz="12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Send ACK &lt;==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ACK: </a:t>
            </a:r>
            <a:r>
              <a:rPr lang="en" sz="1100" b="1" i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FWPM_LAYER_OUTBOUND_TRANSPORT_V4</a:t>
            </a:r>
            <a:endParaRPr sz="1100" b="1" i="1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ACK: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FWPM_LAYER_OUTBOUND_IPPACKET_V4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WFP 中 TCP 握手的生命周期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TCP -- Server: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bind: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FWPM_LAYER_ALE_BIND_REDIRECT_V4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bind: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FWPM_LAYER_ALE_RESOURCE_ASSIGNMENT_V4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listen: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FWPM_LAYER_ALE_AUTH_LISTEN_V4</a:t>
            </a:r>
            <a:endParaRPr sz="1100" b="1" i="1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Accept SYN &lt;==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SYN: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FWPM_LAYER_INBOUND_IPPACKET_V4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SYN: </a:t>
            </a:r>
            <a:r>
              <a:rPr lang="en" sz="1100" b="1" i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FWPM_LAYER_INBOUND_TRANSPORT_V4</a:t>
            </a:r>
            <a:endParaRPr sz="1100" b="1" i="1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SYN: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 b="1" i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FWPM_LAYER_ALE_AUTH_RECV_ACCEPT_V4</a:t>
            </a:r>
            <a:endParaRPr sz="1100" b="1" i="1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Send SYN-ACK ==&gt;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SYN-ACK: </a:t>
            </a:r>
            <a:r>
              <a:rPr lang="en" sz="1100" b="1" i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FWPM_LAYER_OUTBOUND_TRANSPORT_V4</a:t>
            </a:r>
            <a:endParaRPr sz="1100" b="1" i="1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SYN-ACK: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FWPM_LAYER_OUTBOUND_IPPACKET_V4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Recv ACK &lt;==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ACK: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FWPM_LAYER_INBOUND_IPPACKET_V4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ACK: </a:t>
            </a:r>
            <a:r>
              <a:rPr lang="en" sz="1100" b="1" i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FWPM_LAYER_INBOUND_TRANSPORT_V4</a:t>
            </a:r>
            <a:endParaRPr sz="1100" b="1" i="1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AutoNum type="arabicPeriod"/>
            </a:pP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FWPM_LAYER_ALE_FLOW_ESTABLISHED_V4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WFP 的 Layer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048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nsolas"/>
              <a:buChar char="◻"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FWPM_LAYER_ALE_AUTH_CONNECT_V4 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-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start connecting (the SYN packet)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nsolas"/>
              <a:buChar char="◻"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FWPM_LAYER_ALE_CONNECT_REDIRECT_V4 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-  suitable for changing destination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nsolas"/>
              <a:buChar char="◻"/>
            </a:pP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FWPM_LAYER_ALE_AUTH_RECV_ACCEPT_V4  </a:t>
            </a:r>
            <a:r>
              <a:rPr lang="en" sz="1400">
                <a:solidFill>
                  <a:srgbClr val="000000"/>
                </a:solidFill>
              </a:rPr>
              <a:t>-  accept the incoming connection (incoming SYN)</a:t>
            </a:r>
            <a:endParaRPr sz="1400">
              <a:solidFill>
                <a:srgbClr val="000000"/>
              </a:solidFill>
            </a:endParaRP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nsolas"/>
              <a:buChar char="◻"/>
            </a:pP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FWPM_LAYER_OUTBOUND_TRANSPORT_V4  </a:t>
            </a:r>
            <a:r>
              <a:rPr lang="en" sz="1400">
                <a:solidFill>
                  <a:srgbClr val="000000"/>
                </a:solidFill>
              </a:rPr>
              <a:t>- all outbound transport packets (e.g. TCP)</a:t>
            </a:r>
            <a:endParaRPr sz="1400">
              <a:solidFill>
                <a:srgbClr val="000000"/>
              </a:solidFill>
            </a:endParaRP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nsolas"/>
              <a:buChar char="◻"/>
            </a:pP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FWPM_LAYER_INBOUND_TRANSPORT_V4  </a:t>
            </a:r>
            <a:r>
              <a:rPr lang="en" sz="1400">
                <a:solidFill>
                  <a:srgbClr val="000000"/>
                </a:solidFill>
              </a:rPr>
              <a:t>- all inbound transport packets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nsolas"/>
              <a:buChar char="◻"/>
            </a:pPr>
            <a:r>
              <a:rPr lang="en" sz="1400">
                <a:solidFill>
                  <a:srgbClr val="000000"/>
                </a:solidFill>
              </a:rPr>
              <a:t>…...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参考</a:t>
            </a: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457200" lvl="0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◻"/>
            </a:pPr>
            <a:r>
              <a:rPr lang="en" sz="1400">
                <a:solidFill>
                  <a:srgbClr val="000000"/>
                </a:solidFill>
              </a:rPr>
              <a:t>WFPStarterKit</a:t>
            </a:r>
            <a:r>
              <a:rPr lang="en" sz="1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https://github.com/JaredWright/WFPStarterKit</a:t>
            </a:r>
            <a:endParaRPr sz="14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◻"/>
            </a:pPr>
            <a:r>
              <a:rPr lang="en" sz="1400">
                <a:solidFill>
                  <a:srgbClr val="000000"/>
                </a:solidFill>
              </a:rPr>
              <a:t>Windows Internal 6th Chapter 7</a:t>
            </a:r>
            <a:endParaRPr sz="1400">
              <a:solidFill>
                <a:srgbClr val="000000"/>
              </a:solidFill>
            </a:endParaRPr>
          </a:p>
          <a:p>
            <a:pPr marL="457200" lvl="0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◻"/>
            </a:pPr>
            <a:r>
              <a:rPr lang="en" sz="1400">
                <a:solidFill>
                  <a:srgbClr val="000000"/>
                </a:solidFill>
              </a:rPr>
              <a:t>MSN Messenger Monitor sample </a:t>
            </a:r>
            <a:r>
              <a:rPr lang="en" sz="11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https://github.com/Microsoft/Windows-driver-samples/tree/master/network/trans/msnmntr</a:t>
            </a:r>
            <a:endParaRPr sz="1100" u="sng">
              <a:solidFill>
                <a:srgbClr val="000000"/>
              </a:solidFill>
            </a:endParaRPr>
          </a:p>
          <a:p>
            <a:pPr marL="457200" lvl="0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◻"/>
            </a:pPr>
            <a:r>
              <a:rPr lang="en" sz="1400">
                <a:solidFill>
                  <a:srgbClr val="000000"/>
                </a:solidFill>
              </a:rPr>
              <a:t>Traffic Inspection sample </a:t>
            </a:r>
            <a:r>
              <a:rPr lang="en" sz="11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5"/>
              </a:rPr>
              <a:t>https://github.com/Microsoft/Windows-driver-samples/tree/master/network/trans/inspect</a:t>
            </a:r>
            <a:endParaRPr sz="11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◻"/>
            </a:pPr>
            <a:r>
              <a:rPr lang="en" sz="1400">
                <a:solidFill>
                  <a:srgbClr val="000000"/>
                </a:solidFill>
              </a:rPr>
              <a:t>WinDbg extension for analyzing traffic of the virtual machines </a:t>
            </a:r>
            <a:r>
              <a:rPr lang="en" sz="11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6"/>
              </a:rPr>
              <a:t>https://github.com/isciurus/windbgshark</a:t>
            </a:r>
            <a:endParaRPr sz="11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◻"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Benchmarking Windows Packet-Capture Methods for Windows Driver Development</a:t>
            </a:r>
            <a:endParaRPr sz="1400">
              <a:solidFill>
                <a:srgbClr val="000000"/>
              </a:solidFill>
            </a:endParaRPr>
          </a:p>
          <a:p>
            <a:pPr marL="457200" lvl="0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◻"/>
            </a:pPr>
            <a:r>
              <a:rPr lang="en" sz="1400" u="sng">
                <a:solidFill>
                  <a:schemeClr val="hlink"/>
                </a:solidFill>
                <a:hlinkClick r:id="rId8"/>
              </a:rPr>
              <a:t>Comparison of User Mode and Kernel Mode Applications for Modifying HTTP Traffic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79500" y="1007946"/>
            <a:ext cx="8385000" cy="1855800"/>
          </a:xfrm>
          <a:prstGeom prst="rect">
            <a:avLst/>
          </a:prstGeom>
        </p:spPr>
        <p:txBody>
          <a:bodyPr spcFirstLastPara="1" wrap="square" lIns="48200" tIns="48200" rIns="48200" bIns="482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Thanks</a:t>
            </a:r>
            <a:endParaRPr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Q&amp;A</a:t>
            </a:r>
            <a:endParaRPr sz="4500"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75047" y="4239369"/>
            <a:ext cx="8393700" cy="6027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177800" lvl="0" indent="-177800">
              <a:spcBef>
                <a:spcPts val="1300"/>
              </a:spcBef>
              <a:spcAft>
                <a:spcPts val="0"/>
              </a:spcAft>
              <a:buNone/>
            </a:pPr>
            <a:r>
              <a:rPr lang="en"/>
              <a:t>haoli@thoughtworks.com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85750" y="241102"/>
            <a:ext cx="2214600" cy="3816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自我介绍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669978" y="200918"/>
            <a:ext cx="6206100" cy="45744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177800" lvl="0" indent="-177800">
              <a:spcBef>
                <a:spcPts val="1300"/>
              </a:spcBef>
              <a:spcAft>
                <a:spcPts val="0"/>
              </a:spcAft>
              <a:buNone/>
            </a:pPr>
            <a:r>
              <a:rPr lang="en" sz="2500"/>
              <a:t>李好 - ThoughtWorks 高级咨询师</a:t>
            </a:r>
            <a:endParaRPr sz="2500"/>
          </a:p>
          <a:p>
            <a:pPr marL="177800" lvl="0" indent="-177800">
              <a:spcBef>
                <a:spcPts val="13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rtl="0">
              <a:spcBef>
                <a:spcPts val="1300"/>
              </a:spcBef>
              <a:spcAft>
                <a:spcPts val="0"/>
              </a:spcAft>
              <a:buNone/>
            </a:pPr>
            <a:endParaRPr sz="2200">
              <a:solidFill>
                <a:srgbClr val="888888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888888"/>
                </a:solidFill>
              </a:rPr>
              <a:t>ThoughtWorks 内建安全负责人，10+年系统编程经验，有多年大型电信和汽车行业微服务和 Devops 的经验，对操作系统和 web 安全有浓厚兴趣，在项目长期进行 DevSecOps 实践。希望能和有相同兴趣的朋友们交流。</a:t>
            </a:r>
            <a:endParaRPr sz="2200"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5102"/>
            <a:ext cx="2365179" cy="2365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464470" y="1553959"/>
            <a:ext cx="6215100" cy="20352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>
              <a:spcBef>
                <a:spcPts val="1300"/>
              </a:spcBef>
              <a:spcAft>
                <a:spcPts val="0"/>
              </a:spcAft>
              <a:buNone/>
            </a:pPr>
            <a:r>
              <a:rPr lang="en"/>
              <a:t>介绍 Windows Filtering Platform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WFP 是什么？能做什么？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WFP 提供了一套 API 来实现</a:t>
            </a:r>
            <a:r>
              <a:rPr lang="en" sz="2000" b="1"/>
              <a:t>阻塞</a:t>
            </a:r>
            <a:r>
              <a:rPr lang="en" sz="2000"/>
              <a:t>，</a:t>
            </a:r>
            <a:r>
              <a:rPr lang="en" sz="2000" b="1"/>
              <a:t>过滤</a:t>
            </a:r>
            <a:r>
              <a:rPr lang="en" sz="2000"/>
              <a:t>，</a:t>
            </a:r>
            <a:r>
              <a:rPr lang="en" sz="2000" b="1"/>
              <a:t>修改</a:t>
            </a:r>
            <a:r>
              <a:rPr lang="en" sz="2000"/>
              <a:t>或者</a:t>
            </a:r>
            <a:r>
              <a:rPr lang="en" sz="2000" b="1"/>
              <a:t>加固</a:t>
            </a:r>
            <a:r>
              <a:rPr lang="en" sz="2000"/>
              <a:t>网络流量，替换了 Windows XP 时代流行的 TDI &amp; NDIS filtering 方案</a:t>
            </a:r>
            <a:endParaRPr sz="2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9250" rtl="0">
              <a:spcBef>
                <a:spcPts val="600"/>
              </a:spcBef>
              <a:spcAft>
                <a:spcPts val="0"/>
              </a:spcAft>
              <a:buSzPts val="1900"/>
              <a:buFont typeface="Open Sans"/>
              <a:buAutoNum type="arabicPeriod"/>
            </a:pPr>
            <a:r>
              <a:rPr lang="en"/>
              <a:t>防火墙</a:t>
            </a:r>
            <a:endParaRPr/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Font typeface="Open Sans"/>
              <a:buAutoNum type="arabicPeriod"/>
            </a:pPr>
            <a:r>
              <a:rPr lang="en"/>
              <a:t>杀毒软件</a:t>
            </a:r>
            <a:endParaRPr/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Font typeface="Open Sans"/>
              <a:buAutoNum type="arabicPeriod"/>
            </a:pPr>
            <a:r>
              <a:rPr lang="en"/>
              <a:t>流量检查 (家长控制)</a:t>
            </a:r>
            <a:endParaRPr/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Font typeface="Open Sans"/>
              <a:buAutoNum type="arabicPeriod"/>
            </a:pPr>
            <a:r>
              <a:rPr lang="en"/>
              <a:t>网络问题排错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支持的操作系统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Windows Vista 起支持三层过滤</a:t>
            </a:r>
            <a:endParaRPr sz="1600"/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Windows 7 起支持流量转发</a:t>
            </a:r>
            <a:endParaRPr sz="1600"/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Windows 8 &amp; Server 2012 开始支持二层和vSwitch过滤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Windows 网络协议栈</a:t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950" y="694725"/>
            <a:ext cx="3565326" cy="43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WFP 架构</a:t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25" y="751309"/>
            <a:ext cx="4770756" cy="429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353450" y="1343675"/>
            <a:ext cx="3472200" cy="29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Base Filter Engine</a:t>
            </a:r>
            <a:r>
              <a:rPr lang="en"/>
              <a:t> -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用户态过滤引擎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Generic Filter Engine</a:t>
            </a:r>
            <a:r>
              <a:rPr lang="en"/>
              <a:t> (netio.sys) -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内核态过滤引擎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Callout Driver </a:t>
            </a:r>
            <a:r>
              <a:rPr lang="en"/>
              <a:t>-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第三方驱动程序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39329" y="354955"/>
            <a:ext cx="84654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WFP 内核态架构</a:t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538" y="1185980"/>
            <a:ext cx="6638925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67891" y="160734"/>
            <a:ext cx="8608200" cy="381600"/>
          </a:xfrm>
          <a:prstGeom prst="rect">
            <a:avLst/>
          </a:prstGeom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Callout 驱动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67891" y="750094"/>
            <a:ext cx="8608200" cy="4025100"/>
          </a:xfrm>
          <a:prstGeom prst="rect">
            <a:avLst/>
          </a:prstGeom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i="1">
                <a:highlight>
                  <a:srgbClr val="FFFFFF"/>
                </a:highlight>
              </a:rPr>
              <a:t>通过编写</a:t>
            </a:r>
            <a:r>
              <a:rPr lang="en" sz="2200">
                <a:highlight>
                  <a:srgbClr val="FFFFFF"/>
                </a:highlight>
              </a:rPr>
              <a:t> Callout </a:t>
            </a:r>
            <a:r>
              <a:rPr lang="en" sz="2200" i="1">
                <a:highlight>
                  <a:srgbClr val="FFFFFF"/>
                </a:highlight>
              </a:rPr>
              <a:t>驱动来扩展 </a:t>
            </a:r>
            <a:r>
              <a:rPr lang="en" sz="2200">
                <a:highlight>
                  <a:srgbClr val="FFFFFF"/>
                </a:highlight>
              </a:rPr>
              <a:t>WFP </a:t>
            </a:r>
            <a:r>
              <a:rPr lang="en" sz="2200" i="1">
                <a:highlight>
                  <a:srgbClr val="FFFFFF"/>
                </a:highlight>
              </a:rPr>
              <a:t>的功能</a:t>
            </a:r>
            <a:endParaRPr sz="2200" i="1">
              <a:highlight>
                <a:srgbClr val="FFFFFF"/>
              </a:highlight>
            </a:endParaRPr>
          </a:p>
          <a:p>
            <a: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highlight>
                  <a:srgbClr val="FFFFFF"/>
                </a:highlight>
              </a:rPr>
              <a:t>Callout 函数</a:t>
            </a:r>
            <a:endParaRPr sz="2000">
              <a:highlight>
                <a:srgbClr val="FFFFFF"/>
              </a:highlight>
            </a:endParaRP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</a:pPr>
            <a:r>
              <a:rPr lang="en" sz="1800"/>
              <a:t>A </a:t>
            </a:r>
            <a:r>
              <a:rPr lang="en" sz="1800" i="1" u="sng">
                <a:solidFill>
                  <a:srgbClr val="0078D7"/>
                </a:solidFill>
                <a:hlinkClick r:id="rId3"/>
              </a:rPr>
              <a:t>notifyFn</a:t>
            </a:r>
            <a:r>
              <a:rPr lang="en" sz="1800"/>
              <a:t> function to process notifications.</a:t>
            </a:r>
            <a:endParaRPr sz="1800"/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</a:pPr>
            <a:r>
              <a:rPr lang="en" sz="1800"/>
              <a:t>A </a:t>
            </a:r>
            <a:r>
              <a:rPr lang="en" sz="1800" i="1" u="sng">
                <a:solidFill>
                  <a:srgbClr val="0078D7"/>
                </a:solidFill>
                <a:hlinkClick r:id="rId4"/>
              </a:rPr>
              <a:t>classifyFn</a:t>
            </a:r>
            <a:r>
              <a:rPr lang="en" sz="1800"/>
              <a:t> function to process classifications.</a:t>
            </a:r>
            <a:endParaRPr sz="1800"/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</a:pPr>
            <a:r>
              <a:rPr lang="en" sz="1800"/>
              <a:t>A </a:t>
            </a:r>
            <a:r>
              <a:rPr lang="en" sz="1800" i="1" u="sng">
                <a:solidFill>
                  <a:srgbClr val="0078D7"/>
                </a:solidFill>
                <a:hlinkClick r:id="rId5"/>
              </a:rPr>
              <a:t>flowDeleteFn</a:t>
            </a:r>
            <a:r>
              <a:rPr lang="en" sz="1800"/>
              <a:t> function to process flow deletions (optional).</a:t>
            </a:r>
            <a:endParaRPr sz="1800">
              <a:highlight>
                <a:srgbClr val="FFFFFF"/>
              </a:highlight>
            </a:endParaRP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highlight>
                  <a:srgbClr val="FFFFFF"/>
                </a:highlight>
              </a:rPr>
              <a:t>GUID, unique id for a callout</a:t>
            </a:r>
            <a:endParaRPr sz="20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W - Black">
  <a:themeElements>
    <a:clrScheme name="ThoughtWorks 1">
      <a:dk1>
        <a:srgbClr val="000000"/>
      </a:dk1>
      <a:lt1>
        <a:srgbClr val="FFFFFF"/>
      </a:lt1>
      <a:dk2>
        <a:srgbClr val="808184"/>
      </a:dk2>
      <a:lt2>
        <a:srgbClr val="EEEEEE"/>
      </a:lt2>
      <a:accent1>
        <a:srgbClr val="00BCCD"/>
      </a:accent1>
      <a:accent2>
        <a:srgbClr val="A17861"/>
      </a:accent2>
      <a:accent3>
        <a:srgbClr val="F58A33"/>
      </a:accent3>
      <a:accent4>
        <a:srgbClr val="00AA5B"/>
      </a:accent4>
      <a:accent5>
        <a:srgbClr val="B51B58"/>
      </a:accent5>
      <a:accent6>
        <a:srgbClr val="EE5BA0"/>
      </a:accent6>
      <a:hlink>
        <a:srgbClr val="0078BF"/>
      </a:hlink>
      <a:folHlink>
        <a:srgbClr val="70226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Macintosh PowerPoint</Application>
  <PresentationFormat>On-screen Show (16:9)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Open Sans</vt:lpstr>
      <vt:lpstr>Arial</vt:lpstr>
      <vt:lpstr>Consolas</vt:lpstr>
      <vt:lpstr>Microsoft Yahei</vt:lpstr>
      <vt:lpstr>Merriweather Sans</vt:lpstr>
      <vt:lpstr>Noto Sans Symbols</vt:lpstr>
      <vt:lpstr>TW - Black</vt:lpstr>
      <vt:lpstr>Realtime Transparent Traffic Monitoring using Windows Filtering Platform</vt:lpstr>
      <vt:lpstr>自我介绍</vt:lpstr>
      <vt:lpstr>PowerPoint Presentation</vt:lpstr>
      <vt:lpstr>WFP 是什么？能做什么？</vt:lpstr>
      <vt:lpstr>支持的操作系统</vt:lpstr>
      <vt:lpstr>Windows 网络协议栈</vt:lpstr>
      <vt:lpstr>WFP 架构</vt:lpstr>
      <vt:lpstr>WFP 内核态架构</vt:lpstr>
      <vt:lpstr>Callout 驱动</vt:lpstr>
      <vt:lpstr>过滤器</vt:lpstr>
      <vt:lpstr>注册 Callout 和 过滤器</vt:lpstr>
      <vt:lpstr>Callout 函数</vt:lpstr>
      <vt:lpstr>WFP 中 TCP 握手的生命周期</vt:lpstr>
      <vt:lpstr>WFP 中 TCP 握手的生命周期</vt:lpstr>
      <vt:lpstr>WFP 的 Layer</vt:lpstr>
      <vt:lpstr>参考</vt:lpstr>
      <vt:lpstr>Thanks Q&amp;A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Realtime Transparent Traffic Monitoring using Windows Filtering Platform</dc:title>
  <cp:lastModifiedBy>Vincent Li</cp:lastModifiedBy>
  <cp:revision>1</cp:revision>
  <dcterms:modified xsi:type="dcterms:W3CDTF">2018-06-11T02:30:39Z</dcterms:modified>
</cp:coreProperties>
</file>