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6" r:id="rId3"/>
    <p:sldId id="277" r:id="rId4"/>
    <p:sldId id="282" r:id="rId5"/>
    <p:sldId id="294" r:id="rId6"/>
    <p:sldId id="283" r:id="rId7"/>
    <p:sldId id="292" r:id="rId8"/>
    <p:sldId id="284" r:id="rId9"/>
    <p:sldId id="291" r:id="rId10"/>
    <p:sldId id="290" r:id="rId11"/>
    <p:sldId id="293" r:id="rId12"/>
    <p:sldId id="285" r:id="rId13"/>
    <p:sldId id="286" r:id="rId14"/>
    <p:sldId id="287" r:id="rId15"/>
    <p:sldId id="288" r:id="rId16"/>
    <p:sldId id="289" r:id="rId17"/>
    <p:sldId id="260" r:id="rId18"/>
  </p:sldIdLst>
  <p:sldSz cx="9753600" cy="7315200"/>
  <p:notesSz cx="6858000" cy="9144000"/>
  <p:defaultTextStyle>
    <a:defPPr>
      <a:defRPr lang="zh-CN"/>
    </a:defPPr>
    <a:lvl1pPr marL="0" algn="l" defTabSz="975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87545" algn="l" defTabSz="975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75087" algn="l" defTabSz="975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62633" algn="l" defTabSz="975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50175" algn="l" defTabSz="975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37720" algn="l" defTabSz="975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25264" algn="l" defTabSz="975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12807" algn="l" defTabSz="975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00351" algn="l" defTabSz="9750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6B0"/>
    <a:srgbClr val="911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64148" autoAdjust="0"/>
  </p:normalViewPr>
  <p:slideViewPr>
    <p:cSldViewPr>
      <p:cViewPr>
        <p:scale>
          <a:sx n="49" d="100"/>
          <a:sy n="49" d="100"/>
        </p:scale>
        <p:origin x="-2040" y="-16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51C26-0D0C-45CC-9589-6E5802614FCD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DFB49-B29E-458B-B13F-8254421848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11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7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4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著名开源视频播放器 </a:t>
            </a:r>
            <a:r>
              <a:rPr lang="en-US" altLang="zh-CN" dirty="0" smtClean="0"/>
              <a:t>VLC </a:t>
            </a:r>
            <a:r>
              <a:rPr lang="zh-CN" altLang="en-US" dirty="0" smtClean="0"/>
              <a:t>遭到了一次 </a:t>
            </a:r>
            <a:r>
              <a:rPr lang="en-US" altLang="zh-CN" dirty="0" err="1" smtClean="0"/>
              <a:t>DDoS</a:t>
            </a:r>
            <a:r>
              <a:rPr lang="en-US" altLang="zh-CN" dirty="0" smtClean="0"/>
              <a:t> </a:t>
            </a:r>
            <a:r>
              <a:rPr lang="zh-CN" altLang="en-US" dirty="0" smtClean="0"/>
              <a:t>攻击，网站管理员利用 </a:t>
            </a:r>
            <a:r>
              <a:rPr lang="en-US" altLang="zh-CN" dirty="0" err="1" smtClean="0"/>
              <a:t>Logstalgia</a:t>
            </a:r>
            <a:r>
              <a:rPr lang="en-US" altLang="zh-CN" dirty="0" smtClean="0"/>
              <a:t> </a:t>
            </a:r>
            <a:r>
              <a:rPr lang="zh-CN" altLang="en-US" dirty="0" smtClean="0"/>
              <a:t>虚拟化工具将黑客对网站的攻击数据进行虚拟化，整个画面非常壮观，好比几千枚导弹在数秒之内射向同一个目标并爆炸。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8D9FA-4328-4775-BA31-5597A815603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传统的僵尸网络可以发送垃圾电子邮件，发起</a:t>
            </a:r>
            <a:r>
              <a:rPr lang="en-US" altLang="zh-CN" dirty="0" err="1" smtClean="0"/>
              <a:t>ddos</a:t>
            </a:r>
            <a:r>
              <a:rPr lang="zh-CN" altLang="en-US" dirty="0" smtClean="0"/>
              <a:t>攻击等</a:t>
            </a:r>
            <a:endParaRPr lang="en-US" altLang="zh-CN" dirty="0" smtClean="0"/>
          </a:p>
          <a:p>
            <a:r>
              <a:rPr lang="zh-CN" altLang="en-US" dirty="0" smtClean="0"/>
              <a:t>在移动互联网内，移动僵尸网络同样可以做这些事情；同时，由于移动设备比起</a:t>
            </a:r>
            <a:r>
              <a:rPr lang="en-US" altLang="zh-CN" dirty="0" smtClean="0"/>
              <a:t>pc</a:t>
            </a:r>
            <a:r>
              <a:rPr lang="zh-CN" altLang="en-US" dirty="0" smtClean="0"/>
              <a:t>终端设备，具有更多的功能，并且具备跟个人的手机账号，银行账号等更多的关联性，对业务层的攻击更加容易，门槛更低。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可以通过发送和读取短信来绕过服务的账号注册验证功能，造成大量的垃圾账号，然后进行业务层的</a:t>
            </a:r>
            <a:r>
              <a:rPr lang="en-US" altLang="zh-CN" dirty="0" err="1" smtClean="0"/>
              <a:t>ddos</a:t>
            </a:r>
            <a:r>
              <a:rPr lang="zh-CN" altLang="en-US" dirty="0" smtClean="0"/>
              <a:t>攻击</a:t>
            </a:r>
            <a:endParaRPr lang="en-US" altLang="zh-CN" dirty="0" smtClean="0"/>
          </a:p>
          <a:p>
            <a:r>
              <a:rPr lang="zh-CN" altLang="en-US" dirty="0" smtClean="0"/>
              <a:t>可以发动很流行的“呼死你”攻击，骚扰正常用户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8D9FA-4328-4775-BA31-5597A815603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传统的应对</a:t>
            </a:r>
            <a:r>
              <a:rPr lang="en-US" altLang="zh-CN" dirty="0" err="1" smtClean="0"/>
              <a:t>ddos</a:t>
            </a:r>
            <a:r>
              <a:rPr lang="zh-CN" altLang="en-US" dirty="0" smtClean="0"/>
              <a:t>的方法中，可以通过高频统计来对</a:t>
            </a:r>
            <a:r>
              <a:rPr lang="en-US" altLang="zh-CN" dirty="0" err="1" smtClean="0"/>
              <a:t>ip</a:t>
            </a:r>
            <a:r>
              <a:rPr lang="zh-CN" altLang="en-US" dirty="0" smtClean="0"/>
              <a:t>进行封禁，从而缓解</a:t>
            </a:r>
            <a:r>
              <a:rPr lang="en-US" altLang="zh-CN" dirty="0" err="1" smtClean="0"/>
              <a:t>ddos</a:t>
            </a:r>
            <a:r>
              <a:rPr lang="zh-CN" altLang="en-US" dirty="0" smtClean="0"/>
              <a:t>攻击的影响</a:t>
            </a:r>
            <a:endParaRPr lang="en-US" altLang="zh-CN" dirty="0" smtClean="0"/>
          </a:p>
          <a:p>
            <a:r>
              <a:rPr lang="zh-CN" altLang="en-US" dirty="0" smtClean="0"/>
              <a:t>由于移动设备的</a:t>
            </a:r>
            <a:r>
              <a:rPr lang="en-US" altLang="zh-CN" dirty="0" err="1" smtClean="0"/>
              <a:t>ip</a:t>
            </a:r>
            <a:r>
              <a:rPr lang="zh-CN" altLang="en-US" dirty="0" smtClean="0"/>
              <a:t>会不断变化，同时大量的设备通过同一个网关出口，造成很多设备共用这些</a:t>
            </a:r>
            <a:r>
              <a:rPr lang="en-US" altLang="zh-CN" dirty="0" err="1" smtClean="0"/>
              <a:t>ip</a:t>
            </a:r>
            <a:endParaRPr lang="en-US" altLang="zh-CN" dirty="0" smtClean="0"/>
          </a:p>
          <a:p>
            <a:r>
              <a:rPr lang="zh-CN" altLang="en-US" dirty="0" smtClean="0"/>
              <a:t>那么传统的基于</a:t>
            </a:r>
            <a:r>
              <a:rPr lang="en-US" altLang="zh-CN" dirty="0" err="1" smtClean="0"/>
              <a:t>ip</a:t>
            </a:r>
            <a:r>
              <a:rPr lang="zh-CN" altLang="en-US" dirty="0" smtClean="0"/>
              <a:t>的统计和封禁将会失效，会造成更大的误伤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FB49-B29E-458B-B13F-82544218480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在人均日启动总次数减少的同时，浏览器被其他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调用的比例也越来越低，原因在于很多大型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Native APP 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（如微博、微信、搜索等）已内置浏览器。 也就是说移动互联网对于浏览器的依赖越来越少。</a:t>
            </a: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传统的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ddos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防御系统中，为了避免误伤，很多会对一些异常的请求范围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跳转代码来达到防御机器人的目的。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Nativeapp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很多不支持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的执行，那么这部分正常用户就不能执行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，造成不能正常访问服务。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8D9FA-4328-4775-BA31-5597A815603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为了应对移动互联网的</a:t>
            </a:r>
            <a:r>
              <a:rPr lang="en-US" altLang="zh-CN" dirty="0" err="1" smtClean="0"/>
              <a:t>ddos</a:t>
            </a:r>
            <a:r>
              <a:rPr lang="zh-CN" altLang="en-US" dirty="0" smtClean="0"/>
              <a:t>攻击，需要整个移动互联网行业的通力协作，打击移动僵尸网络的形成与发展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baseline="0" dirty="0" smtClean="0"/>
              <a:t>运营商，作为移动互联网的基础设置提供者，在骨干上可以过滤掉很大一部分的非法数据。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在源端进行清洗，建立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事件应急响应中心，对于异常流量，比如手机僵尸网络、手机病毒、手机垃圾彩信、垃圾邮件等，这些流量必须进行一定管控和清洗。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baseline="0" dirty="0" smtClean="0"/>
              <a:t>操作系统提供者，</a:t>
            </a:r>
            <a:r>
              <a:rPr lang="en-US" altLang="zh-CN" baseline="0" dirty="0" smtClean="0"/>
              <a:t>google apple microsoft</a:t>
            </a:r>
            <a:r>
              <a:rPr lang="zh-CN" altLang="en-US" baseline="0" dirty="0" smtClean="0"/>
              <a:t>，可以提供基于可信设备的服务，来判断设置是否被木马控制，比如认证你的无线连接。及时更新版本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zh-CN" altLang="en-US" baseline="0" dirty="0" smtClean="0"/>
              <a:t>应用市场，尤其是</a:t>
            </a:r>
            <a:r>
              <a:rPr lang="en-US" altLang="zh-CN" baseline="0" dirty="0" smtClean="0"/>
              <a:t>android</a:t>
            </a:r>
            <a:r>
              <a:rPr lang="zh-CN" altLang="en-US" baseline="0" dirty="0" smtClean="0"/>
              <a:t>应用市场，要对发布的应用做严格的审核，杜绝重打包、恶意的软件发布，</a:t>
            </a:r>
            <a:r>
              <a:rPr lang="en-US" altLang="zh-CN" baseline="0" dirty="0" err="1" smtClean="0"/>
              <a:t>google</a:t>
            </a:r>
            <a:r>
              <a:rPr lang="zh-CN" altLang="en-US" baseline="0" dirty="0" smtClean="0"/>
              <a:t>已经发布相应的检测工具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zh-CN" altLang="en-US" baseline="0" dirty="0" smtClean="0"/>
              <a:t>杀软厂商，要提供移动的平台的杀毒软件，保护用户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zh-CN" altLang="en-US" baseline="0" dirty="0" smtClean="0"/>
              <a:t>应用提供者，不滥用权限，保证软件安全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endParaRPr lang="en-US" altLang="zh-CN" baseline="0" dirty="0" smtClean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FB49-B29E-458B-B13F-82544218480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对于移动互联网企业来说，</a:t>
            </a:r>
            <a:r>
              <a:rPr lang="en-US" altLang="zh-CN" dirty="0" smtClean="0"/>
              <a:t>Ddos</a:t>
            </a:r>
            <a:r>
              <a:rPr lang="zh-CN" altLang="en-US" dirty="0" smtClean="0"/>
              <a:t>不可能根治，没有万能药，只能缓解；需要通过企业内各个部门的通力合作协调，建立起有效快速的响应机制和流程；对网络，服务器等各处进行监控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Font typeface="Wingdings" pitchFamily="2" charset="2"/>
              <a:buNone/>
            </a:pPr>
            <a:r>
              <a:rPr lang="zh-CN" altLang="en-US" dirty="0" smtClean="0"/>
              <a:t>现在的云计算平台很多都集成扛</a:t>
            </a:r>
            <a:r>
              <a:rPr lang="en-US" altLang="zh-CN" dirty="0" err="1" smtClean="0"/>
              <a:t>ddos</a:t>
            </a:r>
            <a:r>
              <a:rPr lang="zh-CN" altLang="en-US" baseline="0" dirty="0" smtClean="0"/>
              <a:t>的功能，提供抗</a:t>
            </a:r>
            <a:r>
              <a:rPr lang="en-US" altLang="zh-CN" baseline="0" dirty="0" err="1" smtClean="0"/>
              <a:t>ddos</a:t>
            </a:r>
            <a:r>
              <a:rPr lang="zh-CN" altLang="en-US" baseline="0" dirty="0" smtClean="0"/>
              <a:t>服务，所以企业可以更多的依靠云计算平台的能力，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未知攻击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(0day)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完美防御，客户端行为的分析和跟踪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针对业务层的</a:t>
            </a:r>
            <a:r>
              <a:rPr lang="en-US" altLang="zh-CN" baseline="0" dirty="0" err="1" smtClean="0"/>
              <a:t>ddos</a:t>
            </a:r>
            <a:r>
              <a:rPr lang="zh-CN" altLang="en-US" baseline="0" dirty="0" smtClean="0"/>
              <a:t>攻击，更多的需要基于用户行为的分析和判断来应对此类</a:t>
            </a:r>
            <a:r>
              <a:rPr lang="en-US" altLang="zh-CN" baseline="0" dirty="0" err="1" smtClean="0"/>
              <a:t>ddos</a:t>
            </a:r>
            <a:r>
              <a:rPr lang="zh-CN" altLang="en-US" baseline="0" dirty="0" smtClean="0"/>
              <a:t>攻击，难度较大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虽然大部分</a:t>
            </a:r>
            <a:r>
              <a:rPr lang="en-US" altLang="zh-CN" baseline="0" dirty="0" smtClean="0"/>
              <a:t>native app</a:t>
            </a:r>
            <a:r>
              <a:rPr lang="zh-CN" altLang="en-US" baseline="0" dirty="0" smtClean="0"/>
              <a:t>不支持使用浏览器，但是内部的通信大量使用的</a:t>
            </a:r>
            <a:r>
              <a:rPr lang="en-US" altLang="zh-CN" baseline="0" dirty="0" smtClean="0"/>
              <a:t>http</a:t>
            </a:r>
            <a:r>
              <a:rPr lang="zh-CN" altLang="en-US" baseline="0" dirty="0" smtClean="0"/>
              <a:t>协议的包，对于</a:t>
            </a:r>
            <a:r>
              <a:rPr lang="en-US" altLang="zh-CN" baseline="0" dirty="0" smtClean="0"/>
              <a:t>cookie</a:t>
            </a:r>
            <a:r>
              <a:rPr lang="zh-CN" altLang="en-US" baseline="0" dirty="0" smtClean="0"/>
              <a:t>的支持较好，可以通过植入</a:t>
            </a:r>
            <a:r>
              <a:rPr lang="en-US" altLang="zh-CN" baseline="0" dirty="0" smtClean="0"/>
              <a:t>cookie</a:t>
            </a:r>
            <a:r>
              <a:rPr lang="zh-CN" altLang="en-US" baseline="0" dirty="0" smtClean="0"/>
              <a:t>的方式判断求情方是机器还是正常用户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传统基于统计和</a:t>
            </a:r>
            <a:r>
              <a:rPr lang="en-US" altLang="zh-CN" baseline="0" dirty="0" err="1" smtClean="0"/>
              <a:t>ip</a:t>
            </a:r>
            <a:r>
              <a:rPr lang="zh-CN" altLang="en-US" baseline="0" dirty="0" smtClean="0"/>
              <a:t>的封禁策略虽然渐渐力不从心，但是真正攻击的</a:t>
            </a:r>
            <a:r>
              <a:rPr lang="en-US" altLang="zh-CN" baseline="0" dirty="0" err="1" smtClean="0"/>
              <a:t>ip</a:t>
            </a:r>
            <a:r>
              <a:rPr lang="zh-CN" altLang="en-US" baseline="0" dirty="0" smtClean="0"/>
              <a:t>还是有迹可循的，遵循</a:t>
            </a:r>
            <a:r>
              <a:rPr lang="en-US" altLang="zh-CN" baseline="0" dirty="0" smtClean="0"/>
              <a:t>8020</a:t>
            </a:r>
            <a:r>
              <a:rPr lang="zh-CN" altLang="en-US" baseline="0" dirty="0" smtClean="0"/>
              <a:t>原则，</a:t>
            </a:r>
            <a:r>
              <a:rPr lang="en-US" altLang="zh-CN" baseline="0" dirty="0" smtClean="0"/>
              <a:t>80%</a:t>
            </a:r>
            <a:r>
              <a:rPr lang="zh-CN" altLang="en-US" baseline="0" dirty="0" smtClean="0"/>
              <a:t>的请求来自</a:t>
            </a:r>
            <a:r>
              <a:rPr lang="en-US" altLang="zh-CN" baseline="0" dirty="0" smtClean="0"/>
              <a:t>20%</a:t>
            </a:r>
            <a:r>
              <a:rPr lang="zh-CN" altLang="en-US" baseline="0" dirty="0" smtClean="0"/>
              <a:t>的</a:t>
            </a:r>
            <a:r>
              <a:rPr lang="en-US" altLang="zh-CN" baseline="0" dirty="0" err="1" smtClean="0"/>
              <a:t>ip</a:t>
            </a:r>
            <a:r>
              <a:rPr lang="zh-CN" altLang="en-US" baseline="0" dirty="0" smtClean="0"/>
              <a:t>，采用对</a:t>
            </a:r>
            <a:r>
              <a:rPr lang="en-US" altLang="zh-CN" baseline="0" dirty="0" err="1" smtClean="0"/>
              <a:t>ip</a:t>
            </a:r>
            <a:r>
              <a:rPr lang="zh-CN" altLang="en-US" baseline="0" dirty="0" smtClean="0"/>
              <a:t>进行评分和黑白灰名单等策略仍然可以起到一定的作用。而且虽然误伤较大，但是在必要的时候，可以牺牲掉一部分用户的方式，来保护服务正常。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FB49-B29E-458B-B13F-82544218480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凡事预则立，不预则废。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也应该看到，安全问题是无时不在、无处不在，技术手段只能被动防御。在此基础上，只有提高网络建设者和消费者的安全防护意识，做到技术和安全意识相结合，才能让移动互联网安全、平稳地长期发展下去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mtClean="0"/>
              <a:t>Collect &amp; Filter  ==</a:t>
            </a:r>
            <a:r>
              <a:rPr lang="en-US" altLang="zh-CN" smtClean="0">
                <a:sym typeface="Wingdings" pitchFamily="2" charset="2"/>
              </a:rPr>
              <a:t> </a:t>
            </a:r>
            <a:r>
              <a:rPr lang="en-US" altLang="zh-CN" smtClean="0"/>
              <a:t>Detect &amp; Challenge ===》Learn &amp; Fight </a:t>
            </a:r>
            <a:r>
              <a:rPr lang="en-US" altLang="zh-CN" dirty="0" smtClean="0"/>
              <a:t>back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FB49-B29E-458B-B13F-82544218480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7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近些年来，移动互联网开始蓬勃发展，在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年，移动终端的数量首次超过了</a:t>
            </a:r>
            <a:r>
              <a:rPr lang="en-US" altLang="zh-CN" dirty="0" smtClean="0"/>
              <a:t>PC</a:t>
            </a:r>
            <a:r>
              <a:rPr lang="zh-CN" altLang="en-US" dirty="0" smtClean="0"/>
              <a:t>终端，代表着移动互联网的来临。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FB49-B29E-458B-B13F-82544218480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据统计，截止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年，大概三分之二的移动设备没有安装安全软件，处于“裸奔”状态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FB49-B29E-458B-B13F-82544218480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4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移动互联网领域目前已初步形成黑色产业链，黑客通过刷机、应用市场、预装等多种方式窃取用户个人信息和钱财。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漏洞、僵尸网络的安全问题也伴随着移动互联网的兴起而来临，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google</a:t>
            </a:r>
            <a:r>
              <a:rPr lang="zh-CN" altLang="en-US" dirty="0" smtClean="0"/>
              <a:t>中搜索</a:t>
            </a:r>
            <a:r>
              <a:rPr lang="en-US" altLang="zh-CN" dirty="0" smtClean="0"/>
              <a:t>andorid botnet</a:t>
            </a:r>
            <a:r>
              <a:rPr lang="zh-CN" altLang="en-US" dirty="0" smtClean="0"/>
              <a:t>，就可以发现</a:t>
            </a:r>
            <a:r>
              <a:rPr lang="en-US" altLang="zh-CN" dirty="0" smtClean="0"/>
              <a:t>1790000</a:t>
            </a:r>
            <a:r>
              <a:rPr lang="zh-CN" altLang="en-US" dirty="0" smtClean="0"/>
              <a:t>条相关的内容，而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病毒中最多的就是远程控制类型的。</a:t>
            </a:r>
            <a:endParaRPr lang="en-US" altLang="zh-CN" dirty="0" smtClean="0"/>
          </a:p>
          <a:p>
            <a:endParaRPr lang="en-US" altLang="zh-CN" b="1" dirty="0" smtClean="0"/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通过移动智能设备来发动对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会越来越普遍，并成为一种新的威胁，尤其在手游、电商等竞争激烈的行业应用上。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某些热门应用的盗版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数量甚至是正版的几十倍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8D9FA-4328-4775-BA31-5597A815603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r>
              <a:rPr lang="zh-CN" altLang="en-US" dirty="0" smtClean="0"/>
              <a:t>年底，俄罗斯安全厂商“</a:t>
            </a:r>
            <a:r>
              <a:rPr lang="en-US" altLang="zh-CN" dirty="0" smtClean="0"/>
              <a:t>Doctor Web”</a:t>
            </a:r>
            <a:r>
              <a:rPr lang="zh-CN" altLang="en-US" dirty="0" smtClean="0"/>
              <a:t>日前发现了一个名为“</a:t>
            </a:r>
            <a:r>
              <a:rPr lang="en-US" altLang="zh-CN" dirty="0" smtClean="0"/>
              <a:t>Android.DDoS.1.origin”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平台木马程序。一旦用户安装该应用，该木马程序便会创建一个类似</a:t>
            </a:r>
            <a:r>
              <a:rPr lang="en-US" altLang="zh-CN" dirty="0" smtClean="0"/>
              <a:t>Google Play</a:t>
            </a:r>
            <a:r>
              <a:rPr lang="zh-CN" altLang="en-US" dirty="0" smtClean="0"/>
              <a:t>的图标，使用户很难分辨真假。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该软件被启动后，便会立即尝试连接到其“指挥和控制”（</a:t>
            </a:r>
            <a:r>
              <a:rPr lang="en-US" altLang="zh-CN" dirty="0" smtClean="0"/>
              <a:t> Command and Control)</a:t>
            </a:r>
            <a:r>
              <a:rPr lang="zh-CN" altLang="en-US" dirty="0" smtClean="0"/>
              <a:t>服务器。如果连接成功，该木马程序便会将受害者的电话号码发送给黑客，然后等待对方通过短信的方式给出下一步的指令。</a:t>
            </a:r>
            <a:endParaRPr lang="en-US" altLang="zh-CN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据</a:t>
            </a:r>
            <a:r>
              <a:rPr lang="en-US" altLang="zh-CN" dirty="0" smtClean="0"/>
              <a:t>Doctor Web</a:t>
            </a:r>
            <a:r>
              <a:rPr lang="zh-CN" altLang="en-US" dirty="0" smtClean="0"/>
              <a:t>称，该木马程序主要有两大功能，一个是在已知目标地址和端口的前提下攻击黑客指定的服务器，第二是可以控制受感染手机发送短信的号码和内容。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FB49-B29E-458B-B13F-82544218480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7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年，在中国大陆，发现了有史以来最大规模的移动网络僵尸网络，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余万部安卓手机被植入该后门，从而形成了国内规模最大的安卓手机僵尸网络。</a:t>
            </a:r>
            <a:endParaRPr lang="en-US" altLang="zh-C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病毒作者将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MDK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后门程序植入各种被篡改的热门安卓游戏当中，利用应用市场、论坛、搜索引擎等渠道进行推广。</a:t>
            </a:r>
            <a:endParaRPr lang="en-US" altLang="zh-C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目前截获的染毒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总数达到了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7153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个，最早的染毒样本更是在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年就出现了。</a:t>
            </a:r>
            <a:endParaRPr lang="zh-CN" altLang="en-US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FB49-B29E-458B-B13F-82544218480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ffectLst/>
              </a:rPr>
              <a:t>AnDOSid</a:t>
            </a:r>
            <a:r>
              <a:rPr lang="zh-CN" altLang="en-US" dirty="0" smtClean="0">
                <a:effectLst/>
              </a:rPr>
              <a:t>允许安全专家从移动设备上模拟一个</a:t>
            </a:r>
            <a:r>
              <a:rPr lang="en-US" altLang="zh-CN" dirty="0" smtClean="0">
                <a:effectLst/>
              </a:rPr>
              <a:t>DOS</a:t>
            </a:r>
            <a:r>
              <a:rPr lang="zh-CN" altLang="en-US" dirty="0" smtClean="0">
                <a:effectLst/>
              </a:rPr>
              <a:t>攻击</a:t>
            </a:r>
            <a:r>
              <a:rPr lang="en-US" altLang="zh-CN" dirty="0" smtClean="0">
                <a:effectLst/>
              </a:rPr>
              <a:t>(http post</a:t>
            </a:r>
            <a:r>
              <a:rPr lang="zh-CN" altLang="en-US" dirty="0" smtClean="0">
                <a:effectLst/>
              </a:rPr>
              <a:t>洪水攻击的</a:t>
            </a:r>
            <a:r>
              <a:rPr lang="en-US" altLang="zh-CN" dirty="0" smtClean="0">
                <a:effectLst/>
              </a:rPr>
              <a:t>,</a:t>
            </a:r>
            <a:r>
              <a:rPr lang="zh-CN" altLang="en-US" dirty="0" smtClean="0">
                <a:effectLst/>
              </a:rPr>
              <a:t>当然一个</a:t>
            </a:r>
            <a:r>
              <a:rPr lang="en-US" altLang="zh-CN" dirty="0" smtClean="0">
                <a:effectLst/>
              </a:rPr>
              <a:t>dDOS</a:t>
            </a:r>
            <a:r>
              <a:rPr lang="zh-CN" altLang="en-US" dirty="0" smtClean="0">
                <a:effectLst/>
              </a:rPr>
              <a:t>网络服务器上。</a:t>
            </a:r>
            <a:endParaRPr lang="en-US" altLang="zh-CN" dirty="0" smtClean="0">
              <a:effectLst/>
            </a:endParaRPr>
          </a:p>
          <a:p>
            <a:pPr marL="0" marR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此外，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McAfee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发现一个名为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Orbit Ion Cannon(LOIC)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的常见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工具已被重新设计为针对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平台，在拉丁美洲的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Anonymous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组织推动了该移植技术，该技术完全不需要编程技巧。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事实上，如果只有少量的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用户受到该木马感染的话，它还很难掀起什么波澜。但如果受影响的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设备数量很多，那么黑客就可以 发起一场大规模的</a:t>
            </a:r>
            <a:r>
              <a:rPr lang="en-US" altLang="zh-CN" dirty="0" smtClean="0"/>
              <a:t>DDoS</a:t>
            </a:r>
            <a:r>
              <a:rPr lang="zh-CN" altLang="en-US" dirty="0" smtClean="0"/>
              <a:t>攻击。比如，黑客可以控制大量受感染的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智能手机和平板电脑在同一时间攻击某一特定网站，并最终使其瘫痪。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FB49-B29E-458B-B13F-82544218480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5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IDS IPS</a:t>
            </a:r>
            <a:r>
              <a:rPr lang="zh-CN" altLang="en-US" dirty="0" smtClean="0"/>
              <a:t>：产品已经开始集成</a:t>
            </a:r>
            <a:r>
              <a:rPr lang="en-US" altLang="zh-CN" dirty="0" smtClean="0"/>
              <a:t>DDOS</a:t>
            </a:r>
            <a:r>
              <a:rPr lang="zh-CN" altLang="en-US" dirty="0" smtClean="0"/>
              <a:t>防御功能，目前</a:t>
            </a:r>
            <a:r>
              <a:rPr lang="en-US" altLang="zh-CN" dirty="0" smtClean="0"/>
              <a:t>IDS</a:t>
            </a:r>
            <a:r>
              <a:rPr lang="zh-CN" altLang="en-US" dirty="0" smtClean="0"/>
              <a:t>系统是最广泛的攻击检测工具，但是在面临</a:t>
            </a:r>
            <a:r>
              <a:rPr lang="en-US" altLang="zh-CN" dirty="0" smtClean="0"/>
              <a:t>DDOS</a:t>
            </a:r>
            <a:r>
              <a:rPr lang="zh-CN" altLang="en-US" dirty="0" smtClean="0"/>
              <a:t>攻击时，</a:t>
            </a:r>
            <a:r>
              <a:rPr lang="en-US" altLang="zh-CN" dirty="0" smtClean="0"/>
              <a:t>IDS</a:t>
            </a:r>
            <a:r>
              <a:rPr lang="zh-CN" altLang="en-US" dirty="0" smtClean="0"/>
              <a:t>系统往往不能满足要求。</a:t>
            </a:r>
          </a:p>
          <a:p>
            <a:r>
              <a:rPr lang="zh-CN" altLang="en-US" dirty="0" smtClean="0"/>
              <a:t>原因在于入侵检测系统虽然能够检测应用层的攻击，但是基本机制都是基于规则，需要对协议会话进行还原，但是目前</a:t>
            </a:r>
            <a:r>
              <a:rPr lang="en-US" altLang="zh-CN" dirty="0" err="1" smtClean="0"/>
              <a:t>DDoS</a:t>
            </a:r>
            <a:r>
              <a:rPr lang="zh-CN" altLang="en-US" dirty="0" smtClean="0"/>
              <a:t>攻击大部分都是采用基于合法数据包的攻击流量，所以</a:t>
            </a:r>
            <a:r>
              <a:rPr lang="en-US" altLang="zh-CN" dirty="0" smtClean="0"/>
              <a:t>IDS</a:t>
            </a:r>
            <a:r>
              <a:rPr lang="zh-CN" altLang="en-US" dirty="0" smtClean="0"/>
              <a:t>系统很难对这些攻击有效检测。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marR="0" indent="0" algn="l" defTabSz="9142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ACL</a:t>
            </a:r>
            <a:r>
              <a:rPr lang="zh-CN" altLang="en-US" dirty="0" smtClean="0">
                <a:solidFill>
                  <a:schemeClr val="tx1"/>
                </a:solidFill>
              </a:rPr>
              <a:t>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Control List,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通过路由器，我们可以实施某些安全措施，比如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ACL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等，这些措施从某种程度上确实可以过滤掉非法流量。一般来说，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ACL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可以基于协议或源地址进行设置，但是目前众多的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DDOS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攻击采用的是常用的一些合法协议，比如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协议，这种情况下，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路由器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就无法对这样的流量进行过滤。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Iptables</a:t>
            </a:r>
            <a:r>
              <a:rPr lang="zh-CN" altLang="en-US" dirty="0" smtClean="0"/>
              <a:t>：通过</a:t>
            </a:r>
            <a:r>
              <a:rPr lang="en-US" altLang="zh-CN" dirty="0" err="1" smtClean="0"/>
              <a:t>iptables</a:t>
            </a:r>
            <a:r>
              <a:rPr lang="zh-CN" altLang="en-US" dirty="0" smtClean="0"/>
              <a:t>来封禁恶意</a:t>
            </a:r>
            <a:r>
              <a:rPr lang="en-US" altLang="zh-CN" dirty="0" err="1" smtClean="0"/>
              <a:t>ip</a:t>
            </a:r>
            <a:r>
              <a:rPr lang="zh-CN" altLang="en-US" dirty="0" smtClean="0"/>
              <a:t>的访问，容易造成误伤。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Syn-cookie:SYN</a:t>
            </a:r>
            <a:r>
              <a:rPr lang="en-US" altLang="zh-CN" dirty="0" smtClean="0"/>
              <a:t> Cookie</a:t>
            </a:r>
            <a:r>
              <a:rPr lang="zh-CN" altLang="en-US" dirty="0" smtClean="0"/>
              <a:t>是对</a:t>
            </a:r>
            <a:r>
              <a:rPr lang="en-US" altLang="zh-CN" dirty="0" smtClean="0"/>
              <a:t>TCP</a:t>
            </a:r>
            <a:r>
              <a:rPr lang="zh-CN" altLang="en-US" dirty="0" smtClean="0"/>
              <a:t>服务器端的三次握手协议作一些修改，专门用来防范</a:t>
            </a:r>
            <a:r>
              <a:rPr lang="en-US" altLang="zh-CN" dirty="0" smtClean="0"/>
              <a:t>SYN Flood</a:t>
            </a:r>
            <a:r>
              <a:rPr lang="zh-CN" altLang="en-US" dirty="0" smtClean="0"/>
              <a:t>攻击的一种手段。它的原理是，在</a:t>
            </a:r>
            <a:r>
              <a:rPr lang="en-US" altLang="zh-CN" dirty="0" smtClean="0"/>
              <a:t>TCP</a:t>
            </a:r>
            <a:r>
              <a:rPr lang="zh-CN" altLang="en-US" dirty="0" smtClean="0"/>
              <a:t>服务器收到</a:t>
            </a:r>
            <a:r>
              <a:rPr lang="en-US" altLang="zh-CN" dirty="0" smtClean="0"/>
              <a:t>TCP SYN</a:t>
            </a:r>
            <a:r>
              <a:rPr lang="zh-CN" altLang="en-US" dirty="0" smtClean="0"/>
              <a:t>包并返回</a:t>
            </a:r>
            <a:r>
              <a:rPr lang="en-US" altLang="zh-CN" dirty="0" smtClean="0"/>
              <a:t>TCP SYN+ACK</a:t>
            </a:r>
            <a:r>
              <a:rPr lang="zh-CN" altLang="en-US" dirty="0" smtClean="0"/>
              <a:t>包时，不分配一个专门的数据区，而是根据这个</a:t>
            </a:r>
            <a:r>
              <a:rPr lang="en-US" altLang="zh-CN" dirty="0" smtClean="0"/>
              <a:t>SYN</a:t>
            </a:r>
            <a:r>
              <a:rPr lang="zh-CN" altLang="en-US" dirty="0" smtClean="0"/>
              <a:t>包计算出一个</a:t>
            </a:r>
            <a:r>
              <a:rPr lang="en-US" altLang="zh-CN" dirty="0" smtClean="0"/>
              <a:t>cookie</a:t>
            </a:r>
            <a:r>
              <a:rPr lang="zh-CN" altLang="en-US" dirty="0" smtClean="0"/>
              <a:t>值。在收到</a:t>
            </a:r>
            <a:r>
              <a:rPr lang="en-US" altLang="zh-CN" dirty="0" smtClean="0"/>
              <a:t>TCP ACK</a:t>
            </a:r>
            <a:r>
              <a:rPr lang="zh-CN" altLang="en-US" dirty="0" smtClean="0"/>
              <a:t>包时，</a:t>
            </a:r>
            <a:r>
              <a:rPr lang="en-US" altLang="zh-CN" dirty="0" smtClean="0"/>
              <a:t>TCP</a:t>
            </a:r>
            <a:r>
              <a:rPr lang="zh-CN" altLang="en-US" dirty="0" smtClean="0"/>
              <a:t>服务器在根据那个</a:t>
            </a:r>
            <a:r>
              <a:rPr lang="en-US" altLang="zh-CN" dirty="0" smtClean="0"/>
              <a:t>cookie</a:t>
            </a:r>
            <a:r>
              <a:rPr lang="zh-CN" altLang="en-US" dirty="0" smtClean="0"/>
              <a:t>值检查这个</a:t>
            </a:r>
            <a:r>
              <a:rPr lang="en-US" altLang="zh-CN" dirty="0" smtClean="0"/>
              <a:t>TCP ACK</a:t>
            </a:r>
            <a:r>
              <a:rPr lang="zh-CN" altLang="en-US" dirty="0" smtClean="0"/>
              <a:t>包的合法性。如果合法，再分配专门的数据区进行处理未来的</a:t>
            </a:r>
            <a:r>
              <a:rPr lang="en-US" altLang="zh-CN" dirty="0" smtClean="0"/>
              <a:t>TCP</a:t>
            </a:r>
            <a:r>
              <a:rPr lang="zh-CN" altLang="en-US" dirty="0" smtClean="0"/>
              <a:t>连接。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FB49-B29E-458B-B13F-82544218480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CDN</a:t>
            </a:r>
            <a:r>
              <a:rPr lang="zh-CN" altLang="en-US" dirty="0" smtClean="0"/>
              <a:t>缓存：可以通过</a:t>
            </a:r>
            <a:r>
              <a:rPr lang="en-US" altLang="zh-CN" dirty="0" smtClean="0"/>
              <a:t>CDN</a:t>
            </a:r>
            <a:r>
              <a:rPr lang="zh-CN" altLang="en-US" dirty="0" smtClean="0"/>
              <a:t>缓存将大量的请求分发到网络上的各个节点，利用</a:t>
            </a:r>
            <a:r>
              <a:rPr lang="en-US" altLang="zh-CN" dirty="0" err="1" smtClean="0"/>
              <a:t>cdn</a:t>
            </a:r>
            <a:r>
              <a:rPr lang="zh-CN" altLang="en-US" dirty="0" smtClean="0"/>
              <a:t>来防御</a:t>
            </a:r>
            <a:r>
              <a:rPr lang="en-US" altLang="zh-CN" dirty="0" err="1" smtClean="0"/>
              <a:t>ddos</a:t>
            </a:r>
            <a:r>
              <a:rPr lang="zh-CN" altLang="en-US" dirty="0" smtClean="0"/>
              <a:t>攻击。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WAF</a:t>
            </a:r>
            <a:r>
              <a:rPr lang="zh-CN" altLang="en-US" dirty="0" smtClean="0"/>
              <a:t>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Application Firewall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dirty="0" smtClean="0"/>
              <a:t>某些</a:t>
            </a:r>
            <a:r>
              <a:rPr lang="en-US" altLang="zh-CN" dirty="0" err="1" smtClean="0"/>
              <a:t>waf</a:t>
            </a:r>
            <a:r>
              <a:rPr lang="zh-CN" altLang="en-US" dirty="0" smtClean="0"/>
              <a:t>产品集成一定的</a:t>
            </a:r>
            <a:r>
              <a:rPr lang="en-US" altLang="zh-CN" dirty="0" err="1" smtClean="0"/>
              <a:t>ddos</a:t>
            </a:r>
            <a:r>
              <a:rPr lang="zh-CN" altLang="en-US" dirty="0" smtClean="0"/>
              <a:t>防御功能，一般也是基于规则，跟上面的</a:t>
            </a:r>
            <a:r>
              <a:rPr lang="en-US" altLang="zh-CN" dirty="0" smtClean="0"/>
              <a:t>IDS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iPS</a:t>
            </a:r>
            <a:r>
              <a:rPr lang="zh-CN" altLang="en-US" baseline="0" dirty="0" smtClean="0"/>
              <a:t>类型，使用范围可以作为虚拟补丁，防御一些特征明显的</a:t>
            </a:r>
            <a:r>
              <a:rPr lang="en-US" altLang="zh-CN" baseline="0" dirty="0" smtClean="0"/>
              <a:t>0day</a:t>
            </a:r>
            <a:r>
              <a:rPr lang="zh-CN" altLang="en-US" baseline="0" dirty="0" smtClean="0"/>
              <a:t>攻击。</a:t>
            </a:r>
            <a:r>
              <a:rPr lang="en-US" altLang="zh-CN" baseline="0" dirty="0" err="1" smtClean="0"/>
              <a:t>Nginx</a:t>
            </a:r>
            <a:r>
              <a:rPr lang="zh-CN" altLang="en-US" baseline="0" dirty="0" smtClean="0"/>
              <a:t>整数溢出漏洞，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高频统计，基于</a:t>
            </a:r>
            <a:r>
              <a:rPr lang="en-US" altLang="zh-CN" baseline="0" dirty="0" err="1" smtClean="0"/>
              <a:t>ip</a:t>
            </a:r>
            <a:r>
              <a:rPr lang="zh-CN" altLang="en-US" baseline="0" dirty="0" smtClean="0"/>
              <a:t>访问的高频统计对某些</a:t>
            </a:r>
            <a:r>
              <a:rPr lang="en-US" altLang="zh-CN" baseline="0" dirty="0" err="1" smtClean="0"/>
              <a:t>ip</a:t>
            </a:r>
            <a:r>
              <a:rPr lang="zh-CN" altLang="en-US" baseline="0" dirty="0" smtClean="0"/>
              <a:t>做出封禁处理，确定同样是会造成误伤。</a:t>
            </a:r>
            <a:endParaRPr lang="en-US" altLang="zh-CN" baseline="0" dirty="0" smtClean="0"/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DFB49-B29E-458B-B13F-82544218480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1520" y="2272454"/>
            <a:ext cx="8290560" cy="15680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3040" y="4145281"/>
            <a:ext cx="68275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71360" y="292953"/>
            <a:ext cx="2194560" cy="624162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7680" y="292953"/>
            <a:ext cx="6421120" cy="624162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0468" y="4700697"/>
            <a:ext cx="829056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70468" y="3100501"/>
            <a:ext cx="829056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75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750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2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0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7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52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28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03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7680" y="1706886"/>
            <a:ext cx="4307840" cy="482769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8080" y="1706886"/>
            <a:ext cx="4307840" cy="482769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7680" y="1637458"/>
            <a:ext cx="430953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87545" indent="0">
              <a:buNone/>
              <a:defRPr sz="2100" b="1"/>
            </a:lvl2pPr>
            <a:lvl3pPr marL="975087" indent="0">
              <a:buNone/>
              <a:defRPr sz="2000" b="1"/>
            </a:lvl3pPr>
            <a:lvl4pPr marL="1462633" indent="0">
              <a:buNone/>
              <a:defRPr sz="1700" b="1"/>
            </a:lvl4pPr>
            <a:lvl5pPr marL="1950175" indent="0">
              <a:buNone/>
              <a:defRPr sz="1700" b="1"/>
            </a:lvl5pPr>
            <a:lvl6pPr marL="2437720" indent="0">
              <a:buNone/>
              <a:defRPr sz="1700" b="1"/>
            </a:lvl6pPr>
            <a:lvl7pPr marL="2925264" indent="0">
              <a:buNone/>
              <a:defRPr sz="1700" b="1"/>
            </a:lvl7pPr>
            <a:lvl8pPr marL="3412807" indent="0">
              <a:buNone/>
              <a:defRPr sz="1700" b="1"/>
            </a:lvl8pPr>
            <a:lvl9pPr marL="3900351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" y="2319868"/>
            <a:ext cx="4309534" cy="4214708"/>
          </a:xfrm>
        </p:spPr>
        <p:txBody>
          <a:bodyPr/>
          <a:lstStyle>
            <a:lvl1pPr>
              <a:defRPr sz="2700"/>
            </a:lvl1pPr>
            <a:lvl2pPr>
              <a:defRPr sz="21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54694" y="1637458"/>
            <a:ext cx="4311228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87545" indent="0">
              <a:buNone/>
              <a:defRPr sz="2100" b="1"/>
            </a:lvl2pPr>
            <a:lvl3pPr marL="975087" indent="0">
              <a:buNone/>
              <a:defRPr sz="2000" b="1"/>
            </a:lvl3pPr>
            <a:lvl4pPr marL="1462633" indent="0">
              <a:buNone/>
              <a:defRPr sz="1700" b="1"/>
            </a:lvl4pPr>
            <a:lvl5pPr marL="1950175" indent="0">
              <a:buNone/>
              <a:defRPr sz="1700" b="1"/>
            </a:lvl5pPr>
            <a:lvl6pPr marL="2437720" indent="0">
              <a:buNone/>
              <a:defRPr sz="1700" b="1"/>
            </a:lvl6pPr>
            <a:lvl7pPr marL="2925264" indent="0">
              <a:buNone/>
              <a:defRPr sz="1700" b="1"/>
            </a:lvl7pPr>
            <a:lvl8pPr marL="3412807" indent="0">
              <a:buNone/>
              <a:defRPr sz="1700" b="1"/>
            </a:lvl8pPr>
            <a:lvl9pPr marL="3900351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54694" y="2319868"/>
            <a:ext cx="4311228" cy="4214708"/>
          </a:xfrm>
        </p:spPr>
        <p:txBody>
          <a:bodyPr/>
          <a:lstStyle>
            <a:lvl1pPr>
              <a:defRPr sz="2700"/>
            </a:lvl1pPr>
            <a:lvl2pPr>
              <a:defRPr sz="21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7680" y="291255"/>
            <a:ext cx="3208868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3390" y="291259"/>
            <a:ext cx="5452533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7680" y="1530779"/>
            <a:ext cx="3208868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7545" indent="0">
              <a:buNone/>
              <a:defRPr sz="1300"/>
            </a:lvl2pPr>
            <a:lvl3pPr marL="975087" indent="0">
              <a:buNone/>
              <a:defRPr sz="1200"/>
            </a:lvl3pPr>
            <a:lvl4pPr marL="1462633" indent="0">
              <a:buNone/>
              <a:defRPr sz="1000"/>
            </a:lvl4pPr>
            <a:lvl5pPr marL="1950175" indent="0">
              <a:buNone/>
              <a:defRPr sz="1000"/>
            </a:lvl5pPr>
            <a:lvl6pPr marL="2437720" indent="0">
              <a:buNone/>
              <a:defRPr sz="1000"/>
            </a:lvl6pPr>
            <a:lvl7pPr marL="2925264" indent="0">
              <a:buNone/>
              <a:defRPr sz="1000"/>
            </a:lvl7pPr>
            <a:lvl8pPr marL="3412807" indent="0">
              <a:buNone/>
              <a:defRPr sz="1000"/>
            </a:lvl8pPr>
            <a:lvl9pPr marL="3900351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1774" y="5120644"/>
            <a:ext cx="585216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11774" y="653626"/>
            <a:ext cx="585216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487545" indent="0">
              <a:buNone/>
              <a:defRPr sz="3000"/>
            </a:lvl2pPr>
            <a:lvl3pPr marL="975087" indent="0">
              <a:buNone/>
              <a:defRPr sz="2700"/>
            </a:lvl3pPr>
            <a:lvl4pPr marL="1462633" indent="0">
              <a:buNone/>
              <a:defRPr sz="2100"/>
            </a:lvl4pPr>
            <a:lvl5pPr marL="1950175" indent="0">
              <a:buNone/>
              <a:defRPr sz="2100"/>
            </a:lvl5pPr>
            <a:lvl6pPr marL="2437720" indent="0">
              <a:buNone/>
              <a:defRPr sz="2100"/>
            </a:lvl6pPr>
            <a:lvl7pPr marL="2925264" indent="0">
              <a:buNone/>
              <a:defRPr sz="2100"/>
            </a:lvl7pPr>
            <a:lvl8pPr marL="3412807" indent="0">
              <a:buNone/>
              <a:defRPr sz="2100"/>
            </a:lvl8pPr>
            <a:lvl9pPr marL="3900351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11774" y="5725164"/>
            <a:ext cx="5852160" cy="858521"/>
          </a:xfrm>
        </p:spPr>
        <p:txBody>
          <a:bodyPr/>
          <a:lstStyle>
            <a:lvl1pPr marL="0" indent="0">
              <a:buNone/>
              <a:defRPr sz="1500"/>
            </a:lvl1pPr>
            <a:lvl2pPr marL="487545" indent="0">
              <a:buNone/>
              <a:defRPr sz="1300"/>
            </a:lvl2pPr>
            <a:lvl3pPr marL="975087" indent="0">
              <a:buNone/>
              <a:defRPr sz="1200"/>
            </a:lvl3pPr>
            <a:lvl4pPr marL="1462633" indent="0">
              <a:buNone/>
              <a:defRPr sz="1000"/>
            </a:lvl4pPr>
            <a:lvl5pPr marL="1950175" indent="0">
              <a:buNone/>
              <a:defRPr sz="1000"/>
            </a:lvl5pPr>
            <a:lvl6pPr marL="2437720" indent="0">
              <a:buNone/>
              <a:defRPr sz="1000"/>
            </a:lvl6pPr>
            <a:lvl7pPr marL="2925264" indent="0">
              <a:buNone/>
              <a:defRPr sz="1000"/>
            </a:lvl7pPr>
            <a:lvl8pPr marL="3412807" indent="0">
              <a:buNone/>
              <a:defRPr sz="1000"/>
            </a:lvl8pPr>
            <a:lvl9pPr marL="3900351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87680" y="292947"/>
            <a:ext cx="8778240" cy="1219200"/>
          </a:xfrm>
          <a:prstGeom prst="rect">
            <a:avLst/>
          </a:prstGeom>
        </p:spPr>
        <p:txBody>
          <a:bodyPr vert="horz" lIns="97509" tIns="48754" rIns="97509" bIns="4875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7680" y="1706886"/>
            <a:ext cx="8778240" cy="4827694"/>
          </a:xfrm>
          <a:prstGeom prst="rect">
            <a:avLst/>
          </a:prstGeom>
        </p:spPr>
        <p:txBody>
          <a:bodyPr vert="horz" lIns="97509" tIns="48754" rIns="97509" bIns="4875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87680" y="6780113"/>
            <a:ext cx="2275840" cy="389467"/>
          </a:xfrm>
          <a:prstGeom prst="rect">
            <a:avLst/>
          </a:prstGeom>
        </p:spPr>
        <p:txBody>
          <a:bodyPr vert="horz" lIns="97509" tIns="48754" rIns="97509" bIns="4875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67F1C-FE4E-4C6F-8162-8CD517C08931}" type="datetimeFigureOut">
              <a:rPr lang="zh-CN" altLang="en-US" smtClean="0"/>
              <a:pPr/>
              <a:t>2013/5/24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2482" y="6780113"/>
            <a:ext cx="3088640" cy="389467"/>
          </a:xfrm>
          <a:prstGeom prst="rect">
            <a:avLst/>
          </a:prstGeom>
        </p:spPr>
        <p:txBody>
          <a:bodyPr vert="horz" lIns="97509" tIns="48754" rIns="97509" bIns="4875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0081" y="6780113"/>
            <a:ext cx="2275840" cy="389467"/>
          </a:xfrm>
          <a:prstGeom prst="rect">
            <a:avLst/>
          </a:prstGeom>
        </p:spPr>
        <p:txBody>
          <a:bodyPr vert="horz" lIns="97509" tIns="48754" rIns="97509" bIns="4875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DE2E-CF6F-49A9-9540-5C09E5FEF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5087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658" indent="-365658" algn="l" defTabSz="97508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92260" indent="-304716" algn="l" defTabSz="97508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0" indent="-243770" algn="l" defTabSz="9750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06403" indent="-243770" algn="l" defTabSz="97508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948" indent="-243770" algn="l" defTabSz="975087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491" indent="-243770" algn="l" defTabSz="97508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9036" indent="-243770" algn="l" defTabSz="97508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6579" indent="-243770" algn="l" defTabSz="97508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4123" indent="-243770" algn="l" defTabSz="97508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75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545" algn="l" defTabSz="975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5087" algn="l" defTabSz="975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633" algn="l" defTabSz="975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175" algn="l" defTabSz="975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720" algn="l" defTabSz="975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5264" algn="l" defTabSz="975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807" algn="l" defTabSz="975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00351" algn="l" defTabSz="975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标题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731520" y="1967813"/>
            <a:ext cx="8290560" cy="1568028"/>
          </a:xfrm>
          <a:prstGeom prst="rect">
            <a:avLst/>
          </a:prstGeom>
        </p:spPr>
        <p:txBody>
          <a:bodyPr vert="horz" lIns="97509" tIns="48754" rIns="97509" bIns="48754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移动互联网对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DDOS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攻防带来的新挑战</a:t>
            </a:r>
            <a:endParaRPr lang="zh-CN" altLang="en-US" sz="4700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6520" y="452169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网易信息安全部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传统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DDOS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防御策略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IDS/IPS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ACL</a:t>
            </a:r>
          </a:p>
          <a:p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Iptables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SYN-cookie</a:t>
            </a:r>
          </a:p>
        </p:txBody>
      </p:sp>
    </p:spTree>
    <p:extLst>
      <p:ext uri="{BB962C8B-B14F-4D97-AF65-F5344CB8AC3E}">
        <p14:creationId xmlns:p14="http://schemas.microsoft.com/office/powerpoint/2010/main" val="10978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传统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DDOS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防御策略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JS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跳转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CDN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缓存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WAF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阻挡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高频统计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52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业务层的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DDOS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攻击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绕过手机验证注册垃圾账号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垃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圾短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信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呼死你”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794" name="AutoShape 2" descr="http://t2.baidu.com/it/u=1676874778,3050228569&amp;fm=21&amp;gp=0.jpg"/>
          <p:cNvSpPr>
            <a:spLocks noChangeAspect="1" noChangeArrowheads="1"/>
          </p:cNvSpPr>
          <p:nvPr/>
        </p:nvSpPr>
        <p:spPr bwMode="auto">
          <a:xfrm>
            <a:off x="165947" y="-154093"/>
            <a:ext cx="325120" cy="325121"/>
          </a:xfrm>
          <a:prstGeom prst="rect">
            <a:avLst/>
          </a:prstGeom>
          <a:noFill/>
        </p:spPr>
        <p:txBody>
          <a:bodyPr vert="horz" wrap="square" lIns="97530" tIns="48765" rIns="97530" bIns="4876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6" name="AutoShape 4" descr="http://t2.baidu.com/it/u=1676874778,3050228569&amp;fm=21&amp;gp=0.jpg"/>
          <p:cNvSpPr>
            <a:spLocks noChangeAspect="1" noChangeArrowheads="1"/>
          </p:cNvSpPr>
          <p:nvPr/>
        </p:nvSpPr>
        <p:spPr bwMode="auto">
          <a:xfrm>
            <a:off x="165947" y="-154093"/>
            <a:ext cx="325120" cy="325121"/>
          </a:xfrm>
          <a:prstGeom prst="rect">
            <a:avLst/>
          </a:prstGeom>
          <a:noFill/>
        </p:spPr>
        <p:txBody>
          <a:bodyPr vert="horz" wrap="square" lIns="97530" tIns="48765" rIns="97530" bIns="4876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98" name="AutoShape 6" descr="http://t2.baidu.com/it/u=1676874778,3050228569&amp;fm=21&amp;gp=0.jpg"/>
          <p:cNvSpPr>
            <a:spLocks noChangeAspect="1" noChangeArrowheads="1"/>
          </p:cNvSpPr>
          <p:nvPr/>
        </p:nvSpPr>
        <p:spPr bwMode="auto">
          <a:xfrm>
            <a:off x="165947" y="-154093"/>
            <a:ext cx="325120" cy="325121"/>
          </a:xfrm>
          <a:prstGeom prst="rect">
            <a:avLst/>
          </a:prstGeom>
          <a:noFill/>
        </p:spPr>
        <p:txBody>
          <a:bodyPr vert="horz" wrap="square" lIns="97530" tIns="48765" rIns="97530" bIns="4876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00" name="AutoShape 8" descr="http://t2.baidu.com/it/u=1676874778,3050228569&amp;fm=21&amp;gp=0.jpg"/>
          <p:cNvSpPr>
            <a:spLocks noChangeAspect="1" noChangeArrowheads="1"/>
          </p:cNvSpPr>
          <p:nvPr/>
        </p:nvSpPr>
        <p:spPr bwMode="auto">
          <a:xfrm>
            <a:off x="165947" y="-154093"/>
            <a:ext cx="325120" cy="325121"/>
          </a:xfrm>
          <a:prstGeom prst="rect">
            <a:avLst/>
          </a:prstGeom>
          <a:noFill/>
        </p:spPr>
        <p:txBody>
          <a:bodyPr vert="horz" wrap="square" lIns="97530" tIns="48765" rIns="97530" bIns="4876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907" y="3350366"/>
            <a:ext cx="332232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传统基于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封禁的防御策略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手机通过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ISP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网络出口上网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直接封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误伤更大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10" y="3196749"/>
            <a:ext cx="4915746" cy="232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传统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JS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跳转策略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移动应用越来越多的采用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native app</a:t>
            </a:r>
          </a:p>
          <a:p>
            <a:endParaRPr lang="zh-CN" alt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459" y="2937520"/>
            <a:ext cx="6136640" cy="35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行业应对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多层次立体防御，联合打击僵尸网络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运营商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操作系统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应用市场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杀软厂商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应用提供者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企业应对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网络系统监控、响应流程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更多的依靠云计算平台的能力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基于用户行为的判断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cookie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判断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对传统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策略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做修正，例如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评分机制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Geo IP</a:t>
            </a:r>
          </a:p>
          <a:p>
            <a:pPr lvl="1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80 / 20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原则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731520" y="1967812"/>
            <a:ext cx="8290560" cy="2481875"/>
          </a:xfrm>
          <a:prstGeom prst="rect">
            <a:avLst/>
          </a:prstGeom>
        </p:spPr>
        <p:txBody>
          <a:bodyPr vert="horz" lIns="97509" tIns="48754" rIns="97509" bIns="48754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altLang="zh-CN" sz="6500" dirty="0" smtClean="0">
                <a:latin typeface="微软雅黑" pitchFamily="34" charset="-122"/>
                <a:ea typeface="微软雅黑" pitchFamily="34" charset="-122"/>
                <a:cs typeface="+mj-cs"/>
              </a:rPr>
              <a:t>THE END</a:t>
            </a:r>
          </a:p>
          <a:p>
            <a:pPr algn="ctr">
              <a:spcBef>
                <a:spcPct val="0"/>
              </a:spcBef>
            </a:pPr>
            <a:endParaRPr lang="en-US" altLang="zh-CN" sz="47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altLang="zh-CN" sz="3300" dirty="0" smtClean="0">
                <a:latin typeface="微软雅黑" pitchFamily="34" charset="-122"/>
                <a:ea typeface="微软雅黑" pitchFamily="34" charset="-122"/>
                <a:cs typeface="+mj-cs"/>
              </a:rPr>
              <a:t>Thanks!</a:t>
            </a:r>
            <a:r>
              <a:rPr lang="zh-CN" altLang="zh-CN" sz="4700" b="1" dirty="0">
                <a:latin typeface="+mj-lt"/>
                <a:ea typeface="+mj-ea"/>
                <a:cs typeface="+mj-cs"/>
              </a:rPr>
              <a:t/>
            </a:r>
            <a:br>
              <a:rPr lang="zh-CN" altLang="zh-CN" sz="4700" b="1" dirty="0">
                <a:latin typeface="+mj-lt"/>
                <a:ea typeface="+mj-ea"/>
                <a:cs typeface="+mj-cs"/>
              </a:rPr>
            </a:br>
            <a:endParaRPr lang="zh-CN" altLang="en-US" sz="47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议程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移动互联网的兴起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移动设备恶意软件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DDOS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攻防的新挑战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应对方法探讨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美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丽的“罪行”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DDOS on the VideoLAN downloads infrastructure (1)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2504" y="2361456"/>
            <a:ext cx="5162078" cy="387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Mobile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时代的车轮滚滚而来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225" y="1737387"/>
            <a:ext cx="6329680" cy="476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“裸奔”的移动设备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Javelin.Smartphone.TabletAdoption.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39" y="1713384"/>
            <a:ext cx="643271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移动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僵尸网络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大规模移动僵尸网络正在形成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376" y="2501350"/>
            <a:ext cx="525480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53" y="3465061"/>
            <a:ext cx="21907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Android.DDoS.1.origin</a:t>
            </a:r>
            <a:r>
              <a:rPr lang="zh-CN" altLang="en-US" dirty="0" smtClean="0"/>
              <a:t>木马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76" y="1713384"/>
            <a:ext cx="2880320" cy="479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0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MDK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木马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440" y="1988964"/>
            <a:ext cx="3456384" cy="446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72" y="2649488"/>
            <a:ext cx="31146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AnDosid</a:t>
            </a:r>
            <a:r>
              <a:rPr lang="zh-CN" altLang="en-US" dirty="0" smtClean="0"/>
              <a:t>工具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595" y="1672655"/>
            <a:ext cx="3072341" cy="48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3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6389</TotalTime>
  <Words>3169</Words>
  <Application>Microsoft Office PowerPoint</Application>
  <PresentationFormat>自定义</PresentationFormat>
  <Paragraphs>152</Paragraphs>
  <Slides>17</Slides>
  <Notes>15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议程</vt:lpstr>
      <vt:lpstr>美丽的“罪行”</vt:lpstr>
      <vt:lpstr>Mobile时代的车轮滚滚而来</vt:lpstr>
      <vt:lpstr>“裸奔”的移动设备</vt:lpstr>
      <vt:lpstr>移动僵尸网络</vt:lpstr>
      <vt:lpstr>Android.DDoS.1.origin木马</vt:lpstr>
      <vt:lpstr>MDK木马</vt:lpstr>
      <vt:lpstr>AnDosid工具</vt:lpstr>
      <vt:lpstr> 传统DDOS防御策略</vt:lpstr>
      <vt:lpstr> 传统DDOS防御策略</vt:lpstr>
      <vt:lpstr>业务层的DDOS攻击</vt:lpstr>
      <vt:lpstr>传统基于IP封禁的防御策略</vt:lpstr>
      <vt:lpstr>传统JS跳转策略</vt:lpstr>
      <vt:lpstr>行业应对</vt:lpstr>
      <vt:lpstr>企业应对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黄霞君</dc:creator>
  <cp:lastModifiedBy>hou</cp:lastModifiedBy>
  <cp:revision>463</cp:revision>
  <dcterms:created xsi:type="dcterms:W3CDTF">2012-09-10T03:49:10Z</dcterms:created>
  <dcterms:modified xsi:type="dcterms:W3CDTF">2013-05-24T15:59:33Z</dcterms:modified>
</cp:coreProperties>
</file>